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46" r:id="rId3"/>
    <p:sldId id="263" r:id="rId4"/>
    <p:sldId id="347" r:id="rId5"/>
    <p:sldId id="283" r:id="rId6"/>
    <p:sldId id="345" r:id="rId7"/>
    <p:sldId id="266" r:id="rId8"/>
    <p:sldId id="304" r:id="rId9"/>
    <p:sldId id="349" r:id="rId10"/>
    <p:sldId id="350" r:id="rId11"/>
    <p:sldId id="305" r:id="rId12"/>
    <p:sldId id="288" r:id="rId13"/>
    <p:sldId id="289" r:id="rId14"/>
    <p:sldId id="301" r:id="rId15"/>
    <p:sldId id="302" r:id="rId16"/>
    <p:sldId id="291" r:id="rId17"/>
    <p:sldId id="292" r:id="rId18"/>
    <p:sldId id="348" r:id="rId19"/>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5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2"/>
    <p:restoredTop sz="96327"/>
  </p:normalViewPr>
  <p:slideViewPr>
    <p:cSldViewPr snapToGrid="0">
      <p:cViewPr varScale="1">
        <p:scale>
          <a:sx n="67" d="100"/>
          <a:sy n="67" d="100"/>
        </p:scale>
        <p:origin x="5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raule\Documents\Muu\statistika\Baltic%20labour%20markets.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0" i="0" u="none" strike="noStrike" kern="1200" spc="0" baseline="0">
                <a:solidFill>
                  <a:schemeClr val="tx1">
                    <a:lumMod val="65000"/>
                    <a:lumOff val="35000"/>
                  </a:schemeClr>
                </a:solidFill>
                <a:latin typeface="+mn-lt"/>
                <a:ea typeface="+mn-ea"/>
                <a:cs typeface="+mn-cs"/>
              </a:defRPr>
            </a:pPr>
            <a:r>
              <a:rPr lang="en-US" sz="3000" b="0" i="0" u="none" strike="noStrike" baseline="0">
                <a:effectLst/>
              </a:rPr>
              <a:t>Unemployment rates of the population aged 25-64 by educational attainment level (2018)</a:t>
            </a:r>
            <a:endParaRPr lang="en-US" sz="3000" baseline="0"/>
          </a:p>
        </c:rich>
      </c:tx>
      <c:overlay val="0"/>
      <c:spPr>
        <a:noFill/>
        <a:ln>
          <a:noFill/>
        </a:ln>
        <a:effectLst/>
      </c:spPr>
      <c:txPr>
        <a:bodyPr rot="0" spcFirstLastPara="1" vertOverflow="ellipsis" vert="horz" wrap="square" anchor="ctr" anchorCtr="1"/>
        <a:lstStyle/>
        <a:p>
          <a:pPr>
            <a:defRPr sz="3000" b="0" i="0" u="none" strike="noStrike" kern="1200" spc="0" baseline="0">
              <a:solidFill>
                <a:schemeClr val="tx1">
                  <a:lumMod val="65000"/>
                  <a:lumOff val="35000"/>
                </a:schemeClr>
              </a:solidFill>
              <a:latin typeface="+mn-lt"/>
              <a:ea typeface="+mn-ea"/>
              <a:cs typeface="+mn-cs"/>
            </a:defRPr>
          </a:pPr>
          <a:endParaRPr lang="et-EE"/>
        </a:p>
      </c:txPr>
    </c:title>
    <c:autoTitleDeleted val="0"/>
    <c:plotArea>
      <c:layout/>
      <c:barChart>
        <c:barDir val="col"/>
        <c:grouping val="clustered"/>
        <c:varyColors val="0"/>
        <c:ser>
          <c:idx val="0"/>
          <c:order val="0"/>
          <c:tx>
            <c:strRef>
              <c:f>Sheet1!$B$5</c:f>
              <c:strCache>
                <c:ptCount val="1"/>
                <c:pt idx="0">
                  <c:v>Primary and lower secondary</c:v>
                </c:pt>
              </c:strCache>
            </c:strRef>
          </c:tx>
          <c:spPr>
            <a:solidFill>
              <a:schemeClr val="accent1"/>
            </a:solidFill>
            <a:ln>
              <a:noFill/>
            </a:ln>
            <a:effectLst/>
          </c:spPr>
          <c:invertIfNegative val="0"/>
          <c:cat>
            <c:strRef>
              <c:f>Sheet1!$C$4:$E$4</c:f>
              <c:strCache>
                <c:ptCount val="3"/>
                <c:pt idx="0">
                  <c:v>Estonia</c:v>
                </c:pt>
                <c:pt idx="1">
                  <c:v>Latvia</c:v>
                </c:pt>
                <c:pt idx="2">
                  <c:v>Lithuania</c:v>
                </c:pt>
              </c:strCache>
            </c:strRef>
          </c:cat>
          <c:val>
            <c:numRef>
              <c:f>Sheet1!$C$5:$E$5</c:f>
              <c:numCache>
                <c:formatCode>General</c:formatCode>
                <c:ptCount val="3"/>
                <c:pt idx="0">
                  <c:v>8.4</c:v>
                </c:pt>
                <c:pt idx="1">
                  <c:v>17</c:v>
                </c:pt>
                <c:pt idx="2">
                  <c:v>19</c:v>
                </c:pt>
              </c:numCache>
            </c:numRef>
          </c:val>
          <c:extLst>
            <c:ext xmlns:c16="http://schemas.microsoft.com/office/drawing/2014/chart" uri="{C3380CC4-5D6E-409C-BE32-E72D297353CC}">
              <c16:uniqueId val="{00000000-BFBC-2A44-91E7-E10450A01F34}"/>
            </c:ext>
          </c:extLst>
        </c:ser>
        <c:ser>
          <c:idx val="1"/>
          <c:order val="1"/>
          <c:tx>
            <c:strRef>
              <c:f>Sheet1!$B$6</c:f>
              <c:strCache>
                <c:ptCount val="1"/>
                <c:pt idx="0">
                  <c:v>Upper secondary,  post-secondary and non-tertiary</c:v>
                </c:pt>
              </c:strCache>
            </c:strRef>
          </c:tx>
          <c:spPr>
            <a:solidFill>
              <a:schemeClr val="accent2">
                <a:lumMod val="50000"/>
              </a:schemeClr>
            </a:solidFill>
            <a:ln>
              <a:noFill/>
            </a:ln>
            <a:effectLst/>
          </c:spPr>
          <c:invertIfNegative val="0"/>
          <c:cat>
            <c:strRef>
              <c:f>Sheet1!$C$4:$E$4</c:f>
              <c:strCache>
                <c:ptCount val="3"/>
                <c:pt idx="0">
                  <c:v>Estonia</c:v>
                </c:pt>
                <c:pt idx="1">
                  <c:v>Latvia</c:v>
                </c:pt>
                <c:pt idx="2">
                  <c:v>Lithuania</c:v>
                </c:pt>
              </c:strCache>
            </c:strRef>
          </c:cat>
          <c:val>
            <c:numRef>
              <c:f>Sheet1!$C$6:$E$6</c:f>
              <c:numCache>
                <c:formatCode>General</c:formatCode>
                <c:ptCount val="3"/>
                <c:pt idx="0">
                  <c:v>5.2</c:v>
                </c:pt>
                <c:pt idx="1">
                  <c:v>8.3000000000000007</c:v>
                </c:pt>
                <c:pt idx="2">
                  <c:v>8</c:v>
                </c:pt>
              </c:numCache>
            </c:numRef>
          </c:val>
          <c:extLst>
            <c:ext xmlns:c16="http://schemas.microsoft.com/office/drawing/2014/chart" uri="{C3380CC4-5D6E-409C-BE32-E72D297353CC}">
              <c16:uniqueId val="{00000001-BFBC-2A44-91E7-E10450A01F34}"/>
            </c:ext>
          </c:extLst>
        </c:ser>
        <c:ser>
          <c:idx val="2"/>
          <c:order val="2"/>
          <c:tx>
            <c:strRef>
              <c:f>Sheet1!$B$7</c:f>
              <c:strCache>
                <c:ptCount val="1"/>
                <c:pt idx="0">
                  <c:v>Tertiary</c:v>
                </c:pt>
              </c:strCache>
            </c:strRef>
          </c:tx>
          <c:spPr>
            <a:solidFill>
              <a:srgbClr val="FF0000"/>
            </a:solidFill>
            <a:ln>
              <a:noFill/>
            </a:ln>
            <a:effectLst/>
          </c:spPr>
          <c:invertIfNegative val="0"/>
          <c:cat>
            <c:strRef>
              <c:f>Sheet1!$C$4:$E$4</c:f>
              <c:strCache>
                <c:ptCount val="3"/>
                <c:pt idx="0">
                  <c:v>Estonia</c:v>
                </c:pt>
                <c:pt idx="1">
                  <c:v>Latvia</c:v>
                </c:pt>
                <c:pt idx="2">
                  <c:v>Lithuania</c:v>
                </c:pt>
              </c:strCache>
            </c:strRef>
          </c:cat>
          <c:val>
            <c:numRef>
              <c:f>Sheet1!$C$7:$E$7</c:f>
              <c:numCache>
                <c:formatCode>General</c:formatCode>
                <c:ptCount val="3"/>
                <c:pt idx="0">
                  <c:v>3.6</c:v>
                </c:pt>
                <c:pt idx="1">
                  <c:v>3.7</c:v>
                </c:pt>
                <c:pt idx="2">
                  <c:v>2.6</c:v>
                </c:pt>
              </c:numCache>
            </c:numRef>
          </c:val>
          <c:extLst>
            <c:ext xmlns:c16="http://schemas.microsoft.com/office/drawing/2014/chart" uri="{C3380CC4-5D6E-409C-BE32-E72D297353CC}">
              <c16:uniqueId val="{00000002-BFBC-2A44-91E7-E10450A01F34}"/>
            </c:ext>
          </c:extLst>
        </c:ser>
        <c:dLbls>
          <c:showLegendKey val="0"/>
          <c:showVal val="0"/>
          <c:showCatName val="0"/>
          <c:showSerName val="0"/>
          <c:showPercent val="0"/>
          <c:showBubbleSize val="0"/>
        </c:dLbls>
        <c:gapWidth val="219"/>
        <c:overlap val="-27"/>
        <c:axId val="435440319"/>
        <c:axId val="435441999"/>
      </c:barChart>
      <c:catAx>
        <c:axId val="435440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t-EE"/>
          </a:p>
        </c:txPr>
        <c:crossAx val="435441999"/>
        <c:crosses val="autoZero"/>
        <c:auto val="1"/>
        <c:lblAlgn val="ctr"/>
        <c:lblOffset val="100"/>
        <c:noMultiLvlLbl val="0"/>
      </c:catAx>
      <c:valAx>
        <c:axId val="435441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435440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500" b="0"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D84C2-576F-DB47-BC10-C8CFCEC740F5}" type="datetimeFigureOut">
              <a:rPr lang="et-EE" smtClean="0"/>
              <a:t>23.08.2023</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40B70-D6EB-F745-A110-67DB3AB2EDE6}" type="slidenum">
              <a:rPr lang="et-EE" smtClean="0"/>
              <a:t>‹#›</a:t>
            </a:fld>
            <a:endParaRPr lang="et-EE"/>
          </a:p>
        </p:txBody>
      </p:sp>
    </p:spTree>
    <p:extLst>
      <p:ext uri="{BB962C8B-B14F-4D97-AF65-F5344CB8AC3E}">
        <p14:creationId xmlns:p14="http://schemas.microsoft.com/office/powerpoint/2010/main" val="15119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9D81172F-2BDB-4C93-EC42-C82F73A51996}"/>
              </a:ext>
            </a:extLst>
          </p:cNvPr>
          <p:cNvSpPr>
            <a:spLocks noGrp="1" noRot="1" noChangeAspect="1" noTextEdit="1"/>
          </p:cNvSpPr>
          <p:nvPr>
            <p:ph type="sldImg"/>
          </p:nvPr>
        </p:nvSpPr>
        <p:spPr>
          <a:xfrm>
            <a:off x="381000" y="685800"/>
            <a:ext cx="6096000" cy="3429000"/>
          </a:xfrm>
        </p:spPr>
      </p:sp>
      <p:sp>
        <p:nvSpPr>
          <p:cNvPr id="29698" name="Notes Placeholder 2">
            <a:extLst>
              <a:ext uri="{FF2B5EF4-FFF2-40B4-BE49-F238E27FC236}">
                <a16:creationId xmlns:a16="http://schemas.microsoft.com/office/drawing/2014/main" id="{1186985D-A895-2439-E55C-E01C3E6ED276}"/>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t-EE"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15523C0C-235F-09E0-38A1-D37F3200CF30}"/>
              </a:ext>
            </a:extLst>
          </p:cNvPr>
          <p:cNvSpPr>
            <a:spLocks noGrp="1" noRot="1" noChangeAspect="1" noTextEdit="1"/>
          </p:cNvSpPr>
          <p:nvPr>
            <p:ph type="sldImg"/>
          </p:nvPr>
        </p:nvSpPr>
        <p:spPr>
          <a:xfrm>
            <a:off x="381000" y="685800"/>
            <a:ext cx="6096000" cy="3429000"/>
          </a:xfrm>
        </p:spPr>
      </p:sp>
      <p:sp>
        <p:nvSpPr>
          <p:cNvPr id="31746" name="Notes Placeholder 2">
            <a:extLst>
              <a:ext uri="{FF2B5EF4-FFF2-40B4-BE49-F238E27FC236}">
                <a16:creationId xmlns:a16="http://schemas.microsoft.com/office/drawing/2014/main" id="{1D3D4666-38BE-9720-04DE-DEFCF16D6FB2}"/>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t-EE"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80FB8-119C-1944-2896-06CB571BD13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t-EE"/>
          </a:p>
        </p:txBody>
      </p:sp>
      <p:sp>
        <p:nvSpPr>
          <p:cNvPr id="3" name="Subtitle 2">
            <a:extLst>
              <a:ext uri="{FF2B5EF4-FFF2-40B4-BE49-F238E27FC236}">
                <a16:creationId xmlns:a16="http://schemas.microsoft.com/office/drawing/2014/main" id="{35BF2E64-839E-C5E3-8E1D-A916E1754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t-EE"/>
          </a:p>
        </p:txBody>
      </p:sp>
      <p:sp>
        <p:nvSpPr>
          <p:cNvPr id="4" name="Date Placeholder 3">
            <a:extLst>
              <a:ext uri="{FF2B5EF4-FFF2-40B4-BE49-F238E27FC236}">
                <a16:creationId xmlns:a16="http://schemas.microsoft.com/office/drawing/2014/main" id="{A33E8F50-8E63-D868-BFBE-5BDE7A66ABBA}"/>
              </a:ext>
            </a:extLst>
          </p:cNvPr>
          <p:cNvSpPr>
            <a:spLocks noGrp="1"/>
          </p:cNvSpPr>
          <p:nvPr>
            <p:ph type="dt" sz="half" idx="10"/>
          </p:nvPr>
        </p:nvSpPr>
        <p:spPr/>
        <p:txBody>
          <a:bodyPr/>
          <a:lstStyle/>
          <a:p>
            <a:fld id="{6E8A816C-6AEB-0742-BF73-C63ED9A2639A}" type="datetimeFigureOut">
              <a:rPr lang="et-EE" smtClean="0"/>
              <a:t>23.08.2023</a:t>
            </a:fld>
            <a:endParaRPr lang="et-EE"/>
          </a:p>
        </p:txBody>
      </p:sp>
      <p:sp>
        <p:nvSpPr>
          <p:cNvPr id="5" name="Footer Placeholder 4">
            <a:extLst>
              <a:ext uri="{FF2B5EF4-FFF2-40B4-BE49-F238E27FC236}">
                <a16:creationId xmlns:a16="http://schemas.microsoft.com/office/drawing/2014/main" id="{7F8D32B0-2426-4CB7-D440-A45D5E0D48DC}"/>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B578319C-84F2-2F5D-25E7-76757AD8E8E3}"/>
              </a:ext>
            </a:extLst>
          </p:cNvPr>
          <p:cNvSpPr>
            <a:spLocks noGrp="1"/>
          </p:cNvSpPr>
          <p:nvPr>
            <p:ph type="sldNum" sz="quarter" idx="12"/>
          </p:nvPr>
        </p:nvSpPr>
        <p:spPr/>
        <p:txBody>
          <a:bodyPr/>
          <a:lstStyle/>
          <a:p>
            <a:fld id="{85E2A928-A628-2D4F-8301-81165E76BA42}" type="slidenum">
              <a:rPr lang="et-EE" smtClean="0"/>
              <a:t>‹#›</a:t>
            </a:fld>
            <a:endParaRPr lang="et-EE"/>
          </a:p>
        </p:txBody>
      </p:sp>
    </p:spTree>
    <p:extLst>
      <p:ext uri="{BB962C8B-B14F-4D97-AF65-F5344CB8AC3E}">
        <p14:creationId xmlns:p14="http://schemas.microsoft.com/office/powerpoint/2010/main" val="10654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924C-0970-148F-F9E3-AC87F8FD2B04}"/>
              </a:ext>
            </a:extLst>
          </p:cNvPr>
          <p:cNvSpPr>
            <a:spLocks noGrp="1"/>
          </p:cNvSpPr>
          <p:nvPr>
            <p:ph type="title"/>
          </p:nvPr>
        </p:nvSpPr>
        <p:spPr/>
        <p:txBody>
          <a:bodyPr/>
          <a:lstStyle/>
          <a:p>
            <a:r>
              <a:rPr lang="en-GB"/>
              <a:t>Click to edit Master title style</a:t>
            </a:r>
            <a:endParaRPr lang="et-EE"/>
          </a:p>
        </p:txBody>
      </p:sp>
      <p:sp>
        <p:nvSpPr>
          <p:cNvPr id="3" name="Vertical Text Placeholder 2">
            <a:extLst>
              <a:ext uri="{FF2B5EF4-FFF2-40B4-BE49-F238E27FC236}">
                <a16:creationId xmlns:a16="http://schemas.microsoft.com/office/drawing/2014/main" id="{78C2C97B-6B31-615E-7D03-8CB09F8864C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t-EE"/>
          </a:p>
        </p:txBody>
      </p:sp>
      <p:sp>
        <p:nvSpPr>
          <p:cNvPr id="4" name="Date Placeholder 3">
            <a:extLst>
              <a:ext uri="{FF2B5EF4-FFF2-40B4-BE49-F238E27FC236}">
                <a16:creationId xmlns:a16="http://schemas.microsoft.com/office/drawing/2014/main" id="{6C062DCF-53B5-69F1-D3C7-4F5A964625B5}"/>
              </a:ext>
            </a:extLst>
          </p:cNvPr>
          <p:cNvSpPr>
            <a:spLocks noGrp="1"/>
          </p:cNvSpPr>
          <p:nvPr>
            <p:ph type="dt" sz="half" idx="10"/>
          </p:nvPr>
        </p:nvSpPr>
        <p:spPr/>
        <p:txBody>
          <a:bodyPr/>
          <a:lstStyle/>
          <a:p>
            <a:fld id="{6E8A816C-6AEB-0742-BF73-C63ED9A2639A}" type="datetimeFigureOut">
              <a:rPr lang="et-EE" smtClean="0"/>
              <a:t>23.08.2023</a:t>
            </a:fld>
            <a:endParaRPr lang="et-EE"/>
          </a:p>
        </p:txBody>
      </p:sp>
      <p:sp>
        <p:nvSpPr>
          <p:cNvPr id="5" name="Footer Placeholder 4">
            <a:extLst>
              <a:ext uri="{FF2B5EF4-FFF2-40B4-BE49-F238E27FC236}">
                <a16:creationId xmlns:a16="http://schemas.microsoft.com/office/drawing/2014/main" id="{4B4FC105-8286-5950-B1DE-E9CA4EB7357A}"/>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9A882846-3034-C60A-41D6-4AEEE8D6E571}"/>
              </a:ext>
            </a:extLst>
          </p:cNvPr>
          <p:cNvSpPr>
            <a:spLocks noGrp="1"/>
          </p:cNvSpPr>
          <p:nvPr>
            <p:ph type="sldNum" sz="quarter" idx="12"/>
          </p:nvPr>
        </p:nvSpPr>
        <p:spPr/>
        <p:txBody>
          <a:bodyPr/>
          <a:lstStyle/>
          <a:p>
            <a:fld id="{85E2A928-A628-2D4F-8301-81165E76BA42}" type="slidenum">
              <a:rPr lang="et-EE" smtClean="0"/>
              <a:t>‹#›</a:t>
            </a:fld>
            <a:endParaRPr lang="et-EE"/>
          </a:p>
        </p:txBody>
      </p:sp>
    </p:spTree>
    <p:extLst>
      <p:ext uri="{BB962C8B-B14F-4D97-AF65-F5344CB8AC3E}">
        <p14:creationId xmlns:p14="http://schemas.microsoft.com/office/powerpoint/2010/main" val="4007258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9DCBCD-361C-8034-F263-C50E0F8A86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t-EE"/>
          </a:p>
        </p:txBody>
      </p:sp>
      <p:sp>
        <p:nvSpPr>
          <p:cNvPr id="3" name="Vertical Text Placeholder 2">
            <a:extLst>
              <a:ext uri="{FF2B5EF4-FFF2-40B4-BE49-F238E27FC236}">
                <a16:creationId xmlns:a16="http://schemas.microsoft.com/office/drawing/2014/main" id="{7B1CBA4D-9B86-1035-C0A4-D560C1934EB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t-EE"/>
          </a:p>
        </p:txBody>
      </p:sp>
      <p:sp>
        <p:nvSpPr>
          <p:cNvPr id="4" name="Date Placeholder 3">
            <a:extLst>
              <a:ext uri="{FF2B5EF4-FFF2-40B4-BE49-F238E27FC236}">
                <a16:creationId xmlns:a16="http://schemas.microsoft.com/office/drawing/2014/main" id="{8F5F68CD-FB4A-6803-D809-6A9946ED2D29}"/>
              </a:ext>
            </a:extLst>
          </p:cNvPr>
          <p:cNvSpPr>
            <a:spLocks noGrp="1"/>
          </p:cNvSpPr>
          <p:nvPr>
            <p:ph type="dt" sz="half" idx="10"/>
          </p:nvPr>
        </p:nvSpPr>
        <p:spPr/>
        <p:txBody>
          <a:bodyPr/>
          <a:lstStyle/>
          <a:p>
            <a:fld id="{6E8A816C-6AEB-0742-BF73-C63ED9A2639A}" type="datetimeFigureOut">
              <a:rPr lang="et-EE" smtClean="0"/>
              <a:t>23.08.2023</a:t>
            </a:fld>
            <a:endParaRPr lang="et-EE"/>
          </a:p>
        </p:txBody>
      </p:sp>
      <p:sp>
        <p:nvSpPr>
          <p:cNvPr id="5" name="Footer Placeholder 4">
            <a:extLst>
              <a:ext uri="{FF2B5EF4-FFF2-40B4-BE49-F238E27FC236}">
                <a16:creationId xmlns:a16="http://schemas.microsoft.com/office/drawing/2014/main" id="{F7188709-2599-0330-882C-62453866DCF2}"/>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2C4185DA-94CD-CF17-857F-01DC07C95759}"/>
              </a:ext>
            </a:extLst>
          </p:cNvPr>
          <p:cNvSpPr>
            <a:spLocks noGrp="1"/>
          </p:cNvSpPr>
          <p:nvPr>
            <p:ph type="sldNum" sz="quarter" idx="12"/>
          </p:nvPr>
        </p:nvSpPr>
        <p:spPr/>
        <p:txBody>
          <a:bodyPr/>
          <a:lstStyle/>
          <a:p>
            <a:fld id="{85E2A928-A628-2D4F-8301-81165E76BA42}" type="slidenum">
              <a:rPr lang="et-EE" smtClean="0"/>
              <a:t>‹#›</a:t>
            </a:fld>
            <a:endParaRPr lang="et-EE"/>
          </a:p>
        </p:txBody>
      </p:sp>
    </p:spTree>
    <p:extLst>
      <p:ext uri="{BB962C8B-B14F-4D97-AF65-F5344CB8AC3E}">
        <p14:creationId xmlns:p14="http://schemas.microsoft.com/office/powerpoint/2010/main" val="1438836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1A15B-B4F5-B997-56FE-2123FE8E6BE8}"/>
              </a:ext>
            </a:extLst>
          </p:cNvPr>
          <p:cNvSpPr>
            <a:spLocks noGrp="1"/>
          </p:cNvSpPr>
          <p:nvPr>
            <p:ph type="title"/>
          </p:nvPr>
        </p:nvSpPr>
        <p:spPr/>
        <p:txBody>
          <a:bodyPr/>
          <a:lstStyle/>
          <a:p>
            <a:r>
              <a:rPr lang="en-GB"/>
              <a:t>Click to edit Master title style</a:t>
            </a:r>
            <a:endParaRPr lang="et-EE"/>
          </a:p>
        </p:txBody>
      </p:sp>
      <p:sp>
        <p:nvSpPr>
          <p:cNvPr id="3" name="Content Placeholder 2">
            <a:extLst>
              <a:ext uri="{FF2B5EF4-FFF2-40B4-BE49-F238E27FC236}">
                <a16:creationId xmlns:a16="http://schemas.microsoft.com/office/drawing/2014/main" id="{C5127D0A-6E02-ECE9-E946-2F0E3731368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t-EE"/>
          </a:p>
        </p:txBody>
      </p:sp>
      <p:sp>
        <p:nvSpPr>
          <p:cNvPr id="4" name="Date Placeholder 3">
            <a:extLst>
              <a:ext uri="{FF2B5EF4-FFF2-40B4-BE49-F238E27FC236}">
                <a16:creationId xmlns:a16="http://schemas.microsoft.com/office/drawing/2014/main" id="{03B1AC70-1CAF-53D9-1E7C-94FD83B69475}"/>
              </a:ext>
            </a:extLst>
          </p:cNvPr>
          <p:cNvSpPr>
            <a:spLocks noGrp="1"/>
          </p:cNvSpPr>
          <p:nvPr>
            <p:ph type="dt" sz="half" idx="10"/>
          </p:nvPr>
        </p:nvSpPr>
        <p:spPr/>
        <p:txBody>
          <a:bodyPr/>
          <a:lstStyle/>
          <a:p>
            <a:fld id="{6E8A816C-6AEB-0742-BF73-C63ED9A2639A}" type="datetimeFigureOut">
              <a:rPr lang="et-EE" smtClean="0"/>
              <a:t>23.08.2023</a:t>
            </a:fld>
            <a:endParaRPr lang="et-EE"/>
          </a:p>
        </p:txBody>
      </p:sp>
      <p:sp>
        <p:nvSpPr>
          <p:cNvPr id="5" name="Footer Placeholder 4">
            <a:extLst>
              <a:ext uri="{FF2B5EF4-FFF2-40B4-BE49-F238E27FC236}">
                <a16:creationId xmlns:a16="http://schemas.microsoft.com/office/drawing/2014/main" id="{90BD5270-3F1D-0B65-075F-3C6A3F871803}"/>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3B8FE759-F0EF-F221-5820-442AEC892DD4}"/>
              </a:ext>
            </a:extLst>
          </p:cNvPr>
          <p:cNvSpPr>
            <a:spLocks noGrp="1"/>
          </p:cNvSpPr>
          <p:nvPr>
            <p:ph type="sldNum" sz="quarter" idx="12"/>
          </p:nvPr>
        </p:nvSpPr>
        <p:spPr/>
        <p:txBody>
          <a:bodyPr/>
          <a:lstStyle/>
          <a:p>
            <a:fld id="{85E2A928-A628-2D4F-8301-81165E76BA42}" type="slidenum">
              <a:rPr lang="et-EE" smtClean="0"/>
              <a:t>‹#›</a:t>
            </a:fld>
            <a:endParaRPr lang="et-EE"/>
          </a:p>
        </p:txBody>
      </p:sp>
    </p:spTree>
    <p:extLst>
      <p:ext uri="{BB962C8B-B14F-4D97-AF65-F5344CB8AC3E}">
        <p14:creationId xmlns:p14="http://schemas.microsoft.com/office/powerpoint/2010/main" val="386200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3EC6-4663-33E3-1880-6262DC396E2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t-EE"/>
          </a:p>
        </p:txBody>
      </p:sp>
      <p:sp>
        <p:nvSpPr>
          <p:cNvPr id="3" name="Text Placeholder 2">
            <a:extLst>
              <a:ext uri="{FF2B5EF4-FFF2-40B4-BE49-F238E27FC236}">
                <a16:creationId xmlns:a16="http://schemas.microsoft.com/office/drawing/2014/main" id="{13733DDA-19F0-C9E4-4D8B-0D2833CBE8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36D40BA-4157-AC82-81D0-B15C875C664A}"/>
              </a:ext>
            </a:extLst>
          </p:cNvPr>
          <p:cNvSpPr>
            <a:spLocks noGrp="1"/>
          </p:cNvSpPr>
          <p:nvPr>
            <p:ph type="dt" sz="half" idx="10"/>
          </p:nvPr>
        </p:nvSpPr>
        <p:spPr/>
        <p:txBody>
          <a:bodyPr/>
          <a:lstStyle/>
          <a:p>
            <a:fld id="{6E8A816C-6AEB-0742-BF73-C63ED9A2639A}" type="datetimeFigureOut">
              <a:rPr lang="et-EE" smtClean="0"/>
              <a:t>23.08.2023</a:t>
            </a:fld>
            <a:endParaRPr lang="et-EE"/>
          </a:p>
        </p:txBody>
      </p:sp>
      <p:sp>
        <p:nvSpPr>
          <p:cNvPr id="5" name="Footer Placeholder 4">
            <a:extLst>
              <a:ext uri="{FF2B5EF4-FFF2-40B4-BE49-F238E27FC236}">
                <a16:creationId xmlns:a16="http://schemas.microsoft.com/office/drawing/2014/main" id="{E3300D10-AB14-5447-C187-BD16DCFE0126}"/>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C743ECE8-93C1-E2A9-376E-F02673EE5350}"/>
              </a:ext>
            </a:extLst>
          </p:cNvPr>
          <p:cNvSpPr>
            <a:spLocks noGrp="1"/>
          </p:cNvSpPr>
          <p:nvPr>
            <p:ph type="sldNum" sz="quarter" idx="12"/>
          </p:nvPr>
        </p:nvSpPr>
        <p:spPr/>
        <p:txBody>
          <a:bodyPr/>
          <a:lstStyle/>
          <a:p>
            <a:fld id="{85E2A928-A628-2D4F-8301-81165E76BA42}" type="slidenum">
              <a:rPr lang="et-EE" smtClean="0"/>
              <a:t>‹#›</a:t>
            </a:fld>
            <a:endParaRPr lang="et-EE"/>
          </a:p>
        </p:txBody>
      </p:sp>
    </p:spTree>
    <p:extLst>
      <p:ext uri="{BB962C8B-B14F-4D97-AF65-F5344CB8AC3E}">
        <p14:creationId xmlns:p14="http://schemas.microsoft.com/office/powerpoint/2010/main" val="2237568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C5A14-2B35-8D23-5B8C-B1041C04A101}"/>
              </a:ext>
            </a:extLst>
          </p:cNvPr>
          <p:cNvSpPr>
            <a:spLocks noGrp="1"/>
          </p:cNvSpPr>
          <p:nvPr>
            <p:ph type="title"/>
          </p:nvPr>
        </p:nvSpPr>
        <p:spPr/>
        <p:txBody>
          <a:bodyPr/>
          <a:lstStyle/>
          <a:p>
            <a:r>
              <a:rPr lang="en-GB"/>
              <a:t>Click to edit Master title style</a:t>
            </a:r>
            <a:endParaRPr lang="et-EE"/>
          </a:p>
        </p:txBody>
      </p:sp>
      <p:sp>
        <p:nvSpPr>
          <p:cNvPr id="3" name="Content Placeholder 2">
            <a:extLst>
              <a:ext uri="{FF2B5EF4-FFF2-40B4-BE49-F238E27FC236}">
                <a16:creationId xmlns:a16="http://schemas.microsoft.com/office/drawing/2014/main" id="{FB78447A-2455-CBB9-302C-A3456D2A9EA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t-EE"/>
          </a:p>
        </p:txBody>
      </p:sp>
      <p:sp>
        <p:nvSpPr>
          <p:cNvPr id="4" name="Content Placeholder 3">
            <a:extLst>
              <a:ext uri="{FF2B5EF4-FFF2-40B4-BE49-F238E27FC236}">
                <a16:creationId xmlns:a16="http://schemas.microsoft.com/office/drawing/2014/main" id="{726F71A4-8B94-161E-CC8E-2F5B75EC592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t-EE"/>
          </a:p>
        </p:txBody>
      </p:sp>
      <p:sp>
        <p:nvSpPr>
          <p:cNvPr id="5" name="Date Placeholder 4">
            <a:extLst>
              <a:ext uri="{FF2B5EF4-FFF2-40B4-BE49-F238E27FC236}">
                <a16:creationId xmlns:a16="http://schemas.microsoft.com/office/drawing/2014/main" id="{328FB65E-430C-F26C-D649-41D841D39733}"/>
              </a:ext>
            </a:extLst>
          </p:cNvPr>
          <p:cNvSpPr>
            <a:spLocks noGrp="1"/>
          </p:cNvSpPr>
          <p:nvPr>
            <p:ph type="dt" sz="half" idx="10"/>
          </p:nvPr>
        </p:nvSpPr>
        <p:spPr/>
        <p:txBody>
          <a:bodyPr/>
          <a:lstStyle/>
          <a:p>
            <a:fld id="{6E8A816C-6AEB-0742-BF73-C63ED9A2639A}" type="datetimeFigureOut">
              <a:rPr lang="et-EE" smtClean="0"/>
              <a:t>23.08.2023</a:t>
            </a:fld>
            <a:endParaRPr lang="et-EE"/>
          </a:p>
        </p:txBody>
      </p:sp>
      <p:sp>
        <p:nvSpPr>
          <p:cNvPr id="6" name="Footer Placeholder 5">
            <a:extLst>
              <a:ext uri="{FF2B5EF4-FFF2-40B4-BE49-F238E27FC236}">
                <a16:creationId xmlns:a16="http://schemas.microsoft.com/office/drawing/2014/main" id="{210A60E7-22C8-4BBB-C867-C9432B04AB51}"/>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E1ED2004-23D3-7F84-5112-E03EE9B26C9D}"/>
              </a:ext>
            </a:extLst>
          </p:cNvPr>
          <p:cNvSpPr>
            <a:spLocks noGrp="1"/>
          </p:cNvSpPr>
          <p:nvPr>
            <p:ph type="sldNum" sz="quarter" idx="12"/>
          </p:nvPr>
        </p:nvSpPr>
        <p:spPr/>
        <p:txBody>
          <a:bodyPr/>
          <a:lstStyle/>
          <a:p>
            <a:fld id="{85E2A928-A628-2D4F-8301-81165E76BA42}" type="slidenum">
              <a:rPr lang="et-EE" smtClean="0"/>
              <a:t>‹#›</a:t>
            </a:fld>
            <a:endParaRPr lang="et-EE"/>
          </a:p>
        </p:txBody>
      </p:sp>
    </p:spTree>
    <p:extLst>
      <p:ext uri="{BB962C8B-B14F-4D97-AF65-F5344CB8AC3E}">
        <p14:creationId xmlns:p14="http://schemas.microsoft.com/office/powerpoint/2010/main" val="399506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B59A-9513-EAA2-2831-A60D5A6DC972}"/>
              </a:ext>
            </a:extLst>
          </p:cNvPr>
          <p:cNvSpPr>
            <a:spLocks noGrp="1"/>
          </p:cNvSpPr>
          <p:nvPr>
            <p:ph type="title"/>
          </p:nvPr>
        </p:nvSpPr>
        <p:spPr>
          <a:xfrm>
            <a:off x="839788" y="365125"/>
            <a:ext cx="10515600" cy="1325563"/>
          </a:xfrm>
        </p:spPr>
        <p:txBody>
          <a:bodyPr/>
          <a:lstStyle/>
          <a:p>
            <a:r>
              <a:rPr lang="en-GB"/>
              <a:t>Click to edit Master title style</a:t>
            </a:r>
            <a:endParaRPr lang="et-EE"/>
          </a:p>
        </p:txBody>
      </p:sp>
      <p:sp>
        <p:nvSpPr>
          <p:cNvPr id="3" name="Text Placeholder 2">
            <a:extLst>
              <a:ext uri="{FF2B5EF4-FFF2-40B4-BE49-F238E27FC236}">
                <a16:creationId xmlns:a16="http://schemas.microsoft.com/office/drawing/2014/main" id="{03222CC8-A11F-358F-B286-FA4027DABD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BAF935D-17CD-3FE7-9FFE-E6A2A57F1ED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t-EE"/>
          </a:p>
        </p:txBody>
      </p:sp>
      <p:sp>
        <p:nvSpPr>
          <p:cNvPr id="5" name="Text Placeholder 4">
            <a:extLst>
              <a:ext uri="{FF2B5EF4-FFF2-40B4-BE49-F238E27FC236}">
                <a16:creationId xmlns:a16="http://schemas.microsoft.com/office/drawing/2014/main" id="{8BEB74F3-0BC9-6F65-9245-7FF7B31895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899154B-3055-CC97-91EE-3FA6C0A0AF4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t-EE"/>
          </a:p>
        </p:txBody>
      </p:sp>
      <p:sp>
        <p:nvSpPr>
          <p:cNvPr id="7" name="Date Placeholder 6">
            <a:extLst>
              <a:ext uri="{FF2B5EF4-FFF2-40B4-BE49-F238E27FC236}">
                <a16:creationId xmlns:a16="http://schemas.microsoft.com/office/drawing/2014/main" id="{72E9DE85-702C-67CD-2E58-06F8DCA8FA8F}"/>
              </a:ext>
            </a:extLst>
          </p:cNvPr>
          <p:cNvSpPr>
            <a:spLocks noGrp="1"/>
          </p:cNvSpPr>
          <p:nvPr>
            <p:ph type="dt" sz="half" idx="10"/>
          </p:nvPr>
        </p:nvSpPr>
        <p:spPr/>
        <p:txBody>
          <a:bodyPr/>
          <a:lstStyle/>
          <a:p>
            <a:fld id="{6E8A816C-6AEB-0742-BF73-C63ED9A2639A}" type="datetimeFigureOut">
              <a:rPr lang="et-EE" smtClean="0"/>
              <a:t>23.08.2023</a:t>
            </a:fld>
            <a:endParaRPr lang="et-EE"/>
          </a:p>
        </p:txBody>
      </p:sp>
      <p:sp>
        <p:nvSpPr>
          <p:cNvPr id="8" name="Footer Placeholder 7">
            <a:extLst>
              <a:ext uri="{FF2B5EF4-FFF2-40B4-BE49-F238E27FC236}">
                <a16:creationId xmlns:a16="http://schemas.microsoft.com/office/drawing/2014/main" id="{C7EC0E67-AA79-EB44-20F3-29AC6403CB4A}"/>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a16="http://schemas.microsoft.com/office/drawing/2014/main" id="{3D2EBAA6-D0D5-79BF-2E2D-307BBD057128}"/>
              </a:ext>
            </a:extLst>
          </p:cNvPr>
          <p:cNvSpPr>
            <a:spLocks noGrp="1"/>
          </p:cNvSpPr>
          <p:nvPr>
            <p:ph type="sldNum" sz="quarter" idx="12"/>
          </p:nvPr>
        </p:nvSpPr>
        <p:spPr/>
        <p:txBody>
          <a:bodyPr/>
          <a:lstStyle/>
          <a:p>
            <a:fld id="{85E2A928-A628-2D4F-8301-81165E76BA42}" type="slidenum">
              <a:rPr lang="et-EE" smtClean="0"/>
              <a:t>‹#›</a:t>
            </a:fld>
            <a:endParaRPr lang="et-EE"/>
          </a:p>
        </p:txBody>
      </p:sp>
    </p:spTree>
    <p:extLst>
      <p:ext uri="{BB962C8B-B14F-4D97-AF65-F5344CB8AC3E}">
        <p14:creationId xmlns:p14="http://schemas.microsoft.com/office/powerpoint/2010/main" val="213592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57556-3656-3EC0-AF16-CECEBDAF62DA}"/>
              </a:ext>
            </a:extLst>
          </p:cNvPr>
          <p:cNvSpPr>
            <a:spLocks noGrp="1"/>
          </p:cNvSpPr>
          <p:nvPr>
            <p:ph type="title"/>
          </p:nvPr>
        </p:nvSpPr>
        <p:spPr/>
        <p:txBody>
          <a:bodyPr/>
          <a:lstStyle/>
          <a:p>
            <a:r>
              <a:rPr lang="en-GB"/>
              <a:t>Click to edit Master title style</a:t>
            </a:r>
            <a:endParaRPr lang="et-EE"/>
          </a:p>
        </p:txBody>
      </p:sp>
      <p:sp>
        <p:nvSpPr>
          <p:cNvPr id="3" name="Date Placeholder 2">
            <a:extLst>
              <a:ext uri="{FF2B5EF4-FFF2-40B4-BE49-F238E27FC236}">
                <a16:creationId xmlns:a16="http://schemas.microsoft.com/office/drawing/2014/main" id="{AFC7790D-AAE7-2DED-7A0D-CCD9243BEEB4}"/>
              </a:ext>
            </a:extLst>
          </p:cNvPr>
          <p:cNvSpPr>
            <a:spLocks noGrp="1"/>
          </p:cNvSpPr>
          <p:nvPr>
            <p:ph type="dt" sz="half" idx="10"/>
          </p:nvPr>
        </p:nvSpPr>
        <p:spPr/>
        <p:txBody>
          <a:bodyPr/>
          <a:lstStyle/>
          <a:p>
            <a:fld id="{6E8A816C-6AEB-0742-BF73-C63ED9A2639A}" type="datetimeFigureOut">
              <a:rPr lang="et-EE" smtClean="0"/>
              <a:t>23.08.2023</a:t>
            </a:fld>
            <a:endParaRPr lang="et-EE"/>
          </a:p>
        </p:txBody>
      </p:sp>
      <p:sp>
        <p:nvSpPr>
          <p:cNvPr id="4" name="Footer Placeholder 3">
            <a:extLst>
              <a:ext uri="{FF2B5EF4-FFF2-40B4-BE49-F238E27FC236}">
                <a16:creationId xmlns:a16="http://schemas.microsoft.com/office/drawing/2014/main" id="{714AE9D5-6F4E-BB4D-2FA2-2A56ED083D32}"/>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a16="http://schemas.microsoft.com/office/drawing/2014/main" id="{F19CF0F4-8217-9085-CCEB-876F78AD2CDE}"/>
              </a:ext>
            </a:extLst>
          </p:cNvPr>
          <p:cNvSpPr>
            <a:spLocks noGrp="1"/>
          </p:cNvSpPr>
          <p:nvPr>
            <p:ph type="sldNum" sz="quarter" idx="12"/>
          </p:nvPr>
        </p:nvSpPr>
        <p:spPr/>
        <p:txBody>
          <a:bodyPr/>
          <a:lstStyle/>
          <a:p>
            <a:fld id="{85E2A928-A628-2D4F-8301-81165E76BA42}" type="slidenum">
              <a:rPr lang="et-EE" smtClean="0"/>
              <a:t>‹#›</a:t>
            </a:fld>
            <a:endParaRPr lang="et-EE"/>
          </a:p>
        </p:txBody>
      </p:sp>
    </p:spTree>
    <p:extLst>
      <p:ext uri="{BB962C8B-B14F-4D97-AF65-F5344CB8AC3E}">
        <p14:creationId xmlns:p14="http://schemas.microsoft.com/office/powerpoint/2010/main" val="2741373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655F6D-934B-42B2-0357-39F87DFF14D6}"/>
              </a:ext>
            </a:extLst>
          </p:cNvPr>
          <p:cNvSpPr>
            <a:spLocks noGrp="1"/>
          </p:cNvSpPr>
          <p:nvPr>
            <p:ph type="dt" sz="half" idx="10"/>
          </p:nvPr>
        </p:nvSpPr>
        <p:spPr/>
        <p:txBody>
          <a:bodyPr/>
          <a:lstStyle/>
          <a:p>
            <a:fld id="{6E8A816C-6AEB-0742-BF73-C63ED9A2639A}" type="datetimeFigureOut">
              <a:rPr lang="et-EE" smtClean="0"/>
              <a:t>23.08.2023</a:t>
            </a:fld>
            <a:endParaRPr lang="et-EE"/>
          </a:p>
        </p:txBody>
      </p:sp>
      <p:sp>
        <p:nvSpPr>
          <p:cNvPr id="3" name="Footer Placeholder 2">
            <a:extLst>
              <a:ext uri="{FF2B5EF4-FFF2-40B4-BE49-F238E27FC236}">
                <a16:creationId xmlns:a16="http://schemas.microsoft.com/office/drawing/2014/main" id="{A001BA36-721E-214F-73A0-40080B7A5859}"/>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a16="http://schemas.microsoft.com/office/drawing/2014/main" id="{C76057CA-DF4D-3487-1826-1E02EAAE3F09}"/>
              </a:ext>
            </a:extLst>
          </p:cNvPr>
          <p:cNvSpPr>
            <a:spLocks noGrp="1"/>
          </p:cNvSpPr>
          <p:nvPr>
            <p:ph type="sldNum" sz="quarter" idx="12"/>
          </p:nvPr>
        </p:nvSpPr>
        <p:spPr/>
        <p:txBody>
          <a:bodyPr/>
          <a:lstStyle/>
          <a:p>
            <a:fld id="{85E2A928-A628-2D4F-8301-81165E76BA42}" type="slidenum">
              <a:rPr lang="et-EE" smtClean="0"/>
              <a:t>‹#›</a:t>
            </a:fld>
            <a:endParaRPr lang="et-EE"/>
          </a:p>
        </p:txBody>
      </p:sp>
    </p:spTree>
    <p:extLst>
      <p:ext uri="{BB962C8B-B14F-4D97-AF65-F5344CB8AC3E}">
        <p14:creationId xmlns:p14="http://schemas.microsoft.com/office/powerpoint/2010/main" val="2828162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A7B4-D140-7E3C-AC60-F2C12179DB3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t-EE"/>
          </a:p>
        </p:txBody>
      </p:sp>
      <p:sp>
        <p:nvSpPr>
          <p:cNvPr id="3" name="Content Placeholder 2">
            <a:extLst>
              <a:ext uri="{FF2B5EF4-FFF2-40B4-BE49-F238E27FC236}">
                <a16:creationId xmlns:a16="http://schemas.microsoft.com/office/drawing/2014/main" id="{B49A2D4E-E075-183B-C625-025A8CB86C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t-EE"/>
          </a:p>
        </p:txBody>
      </p:sp>
      <p:sp>
        <p:nvSpPr>
          <p:cNvPr id="4" name="Text Placeholder 3">
            <a:extLst>
              <a:ext uri="{FF2B5EF4-FFF2-40B4-BE49-F238E27FC236}">
                <a16:creationId xmlns:a16="http://schemas.microsoft.com/office/drawing/2014/main" id="{7126990A-505D-1AC4-4C7F-9DA2E4FDE0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3D926E-1416-8ECF-A12C-F29D4A23FAFD}"/>
              </a:ext>
            </a:extLst>
          </p:cNvPr>
          <p:cNvSpPr>
            <a:spLocks noGrp="1"/>
          </p:cNvSpPr>
          <p:nvPr>
            <p:ph type="dt" sz="half" idx="10"/>
          </p:nvPr>
        </p:nvSpPr>
        <p:spPr/>
        <p:txBody>
          <a:bodyPr/>
          <a:lstStyle/>
          <a:p>
            <a:fld id="{6E8A816C-6AEB-0742-BF73-C63ED9A2639A}" type="datetimeFigureOut">
              <a:rPr lang="et-EE" smtClean="0"/>
              <a:t>23.08.2023</a:t>
            </a:fld>
            <a:endParaRPr lang="et-EE"/>
          </a:p>
        </p:txBody>
      </p:sp>
      <p:sp>
        <p:nvSpPr>
          <p:cNvPr id="6" name="Footer Placeholder 5">
            <a:extLst>
              <a:ext uri="{FF2B5EF4-FFF2-40B4-BE49-F238E27FC236}">
                <a16:creationId xmlns:a16="http://schemas.microsoft.com/office/drawing/2014/main" id="{4361FC54-0EC9-9786-C0E5-7EDE056BC4FF}"/>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29E38A57-9D2B-0E99-44B3-99A4338F6686}"/>
              </a:ext>
            </a:extLst>
          </p:cNvPr>
          <p:cNvSpPr>
            <a:spLocks noGrp="1"/>
          </p:cNvSpPr>
          <p:nvPr>
            <p:ph type="sldNum" sz="quarter" idx="12"/>
          </p:nvPr>
        </p:nvSpPr>
        <p:spPr/>
        <p:txBody>
          <a:bodyPr/>
          <a:lstStyle/>
          <a:p>
            <a:fld id="{85E2A928-A628-2D4F-8301-81165E76BA42}" type="slidenum">
              <a:rPr lang="et-EE" smtClean="0"/>
              <a:t>‹#›</a:t>
            </a:fld>
            <a:endParaRPr lang="et-EE"/>
          </a:p>
        </p:txBody>
      </p:sp>
    </p:spTree>
    <p:extLst>
      <p:ext uri="{BB962C8B-B14F-4D97-AF65-F5344CB8AC3E}">
        <p14:creationId xmlns:p14="http://schemas.microsoft.com/office/powerpoint/2010/main" val="2965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D0869-AFF5-5813-5DD2-C6045360C90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t-EE"/>
          </a:p>
        </p:txBody>
      </p:sp>
      <p:sp>
        <p:nvSpPr>
          <p:cNvPr id="3" name="Picture Placeholder 2">
            <a:extLst>
              <a:ext uri="{FF2B5EF4-FFF2-40B4-BE49-F238E27FC236}">
                <a16:creationId xmlns:a16="http://schemas.microsoft.com/office/drawing/2014/main" id="{D828F56D-65AD-FD09-4277-78A245AE2B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a16="http://schemas.microsoft.com/office/drawing/2014/main" id="{4656BCFD-D104-76D5-C5DE-B728522F0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091A3E-3216-1956-9BF4-D444959CDCCF}"/>
              </a:ext>
            </a:extLst>
          </p:cNvPr>
          <p:cNvSpPr>
            <a:spLocks noGrp="1"/>
          </p:cNvSpPr>
          <p:nvPr>
            <p:ph type="dt" sz="half" idx="10"/>
          </p:nvPr>
        </p:nvSpPr>
        <p:spPr/>
        <p:txBody>
          <a:bodyPr/>
          <a:lstStyle/>
          <a:p>
            <a:fld id="{6E8A816C-6AEB-0742-BF73-C63ED9A2639A}" type="datetimeFigureOut">
              <a:rPr lang="et-EE" smtClean="0"/>
              <a:t>23.08.2023</a:t>
            </a:fld>
            <a:endParaRPr lang="et-EE"/>
          </a:p>
        </p:txBody>
      </p:sp>
      <p:sp>
        <p:nvSpPr>
          <p:cNvPr id="6" name="Footer Placeholder 5">
            <a:extLst>
              <a:ext uri="{FF2B5EF4-FFF2-40B4-BE49-F238E27FC236}">
                <a16:creationId xmlns:a16="http://schemas.microsoft.com/office/drawing/2014/main" id="{F3B12790-51D7-1A01-50F5-D4B289213D68}"/>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1C712BDE-D80F-7BE1-2961-EED625B40574}"/>
              </a:ext>
            </a:extLst>
          </p:cNvPr>
          <p:cNvSpPr>
            <a:spLocks noGrp="1"/>
          </p:cNvSpPr>
          <p:nvPr>
            <p:ph type="sldNum" sz="quarter" idx="12"/>
          </p:nvPr>
        </p:nvSpPr>
        <p:spPr/>
        <p:txBody>
          <a:bodyPr/>
          <a:lstStyle/>
          <a:p>
            <a:fld id="{85E2A928-A628-2D4F-8301-81165E76BA42}" type="slidenum">
              <a:rPr lang="et-EE" smtClean="0"/>
              <a:t>‹#›</a:t>
            </a:fld>
            <a:endParaRPr lang="et-EE"/>
          </a:p>
        </p:txBody>
      </p:sp>
    </p:spTree>
    <p:extLst>
      <p:ext uri="{BB962C8B-B14F-4D97-AF65-F5344CB8AC3E}">
        <p14:creationId xmlns:p14="http://schemas.microsoft.com/office/powerpoint/2010/main" val="423350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1C1EAF-2D9E-0EB8-8442-689FC6E049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t-EE"/>
          </a:p>
        </p:txBody>
      </p:sp>
      <p:sp>
        <p:nvSpPr>
          <p:cNvPr id="3" name="Text Placeholder 2">
            <a:extLst>
              <a:ext uri="{FF2B5EF4-FFF2-40B4-BE49-F238E27FC236}">
                <a16:creationId xmlns:a16="http://schemas.microsoft.com/office/drawing/2014/main" id="{AFE5736F-AE29-5727-B8D3-0EDE18B694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t-EE"/>
          </a:p>
        </p:txBody>
      </p:sp>
      <p:sp>
        <p:nvSpPr>
          <p:cNvPr id="4" name="Date Placeholder 3">
            <a:extLst>
              <a:ext uri="{FF2B5EF4-FFF2-40B4-BE49-F238E27FC236}">
                <a16:creationId xmlns:a16="http://schemas.microsoft.com/office/drawing/2014/main" id="{698351D2-C255-D1E6-B316-DEC616425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A816C-6AEB-0742-BF73-C63ED9A2639A}" type="datetimeFigureOut">
              <a:rPr lang="et-EE" smtClean="0"/>
              <a:t>23.08.2023</a:t>
            </a:fld>
            <a:endParaRPr lang="et-EE"/>
          </a:p>
        </p:txBody>
      </p:sp>
      <p:sp>
        <p:nvSpPr>
          <p:cNvPr id="5" name="Footer Placeholder 4">
            <a:extLst>
              <a:ext uri="{FF2B5EF4-FFF2-40B4-BE49-F238E27FC236}">
                <a16:creationId xmlns:a16="http://schemas.microsoft.com/office/drawing/2014/main" id="{8DB22334-0D43-975D-9ABE-88065FB0CF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a:extLst>
              <a:ext uri="{FF2B5EF4-FFF2-40B4-BE49-F238E27FC236}">
                <a16:creationId xmlns:a16="http://schemas.microsoft.com/office/drawing/2014/main" id="{C127F198-CA6B-963D-EB17-63E940F2C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2A928-A628-2D4F-8301-81165E76BA42}" type="slidenum">
              <a:rPr lang="et-EE" smtClean="0"/>
              <a:t>‹#›</a:t>
            </a:fld>
            <a:endParaRPr lang="et-EE"/>
          </a:p>
        </p:txBody>
      </p:sp>
    </p:spTree>
    <p:extLst>
      <p:ext uri="{BB962C8B-B14F-4D97-AF65-F5344CB8AC3E}">
        <p14:creationId xmlns:p14="http://schemas.microsoft.com/office/powerpoint/2010/main" val="1717698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m.ee/sites/default/files/haridusvaldkonna_arengukava_2035_kinnittaud_vv_eng.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6F3E-725E-2797-2C75-BE0C8C79ACDB}"/>
              </a:ext>
            </a:extLst>
          </p:cNvPr>
          <p:cNvSpPr>
            <a:spLocks noGrp="1"/>
          </p:cNvSpPr>
          <p:nvPr>
            <p:ph type="ctrTitle"/>
          </p:nvPr>
        </p:nvSpPr>
        <p:spPr/>
        <p:txBody>
          <a:bodyPr/>
          <a:lstStyle/>
          <a:p>
            <a:r>
              <a:rPr lang="et-EE" dirty="0"/>
              <a:t>Global </a:t>
            </a:r>
            <a:r>
              <a:rPr lang="et-EE" dirty="0" err="1"/>
              <a:t>trends</a:t>
            </a:r>
            <a:r>
              <a:rPr lang="et-EE" dirty="0"/>
              <a:t>, </a:t>
            </a:r>
            <a:r>
              <a:rPr lang="et-EE" dirty="0" err="1"/>
              <a:t>future</a:t>
            </a:r>
            <a:r>
              <a:rPr lang="et-EE" dirty="0"/>
              <a:t> </a:t>
            </a:r>
            <a:r>
              <a:rPr lang="et-EE" dirty="0" err="1"/>
              <a:t>skills</a:t>
            </a:r>
            <a:r>
              <a:rPr lang="et-EE" dirty="0"/>
              <a:t> and </a:t>
            </a:r>
            <a:r>
              <a:rPr lang="et-EE" dirty="0" err="1"/>
              <a:t>education</a:t>
            </a:r>
            <a:endParaRPr lang="et-EE" dirty="0"/>
          </a:p>
        </p:txBody>
      </p:sp>
      <p:sp>
        <p:nvSpPr>
          <p:cNvPr id="3" name="Subtitle 2">
            <a:extLst>
              <a:ext uri="{FF2B5EF4-FFF2-40B4-BE49-F238E27FC236}">
                <a16:creationId xmlns:a16="http://schemas.microsoft.com/office/drawing/2014/main" id="{1B42A2EA-BB01-E777-5C60-F1CC33734CFB}"/>
              </a:ext>
            </a:extLst>
          </p:cNvPr>
          <p:cNvSpPr>
            <a:spLocks noGrp="1"/>
          </p:cNvSpPr>
          <p:nvPr>
            <p:ph type="subTitle" idx="1"/>
          </p:nvPr>
        </p:nvSpPr>
        <p:spPr/>
        <p:txBody>
          <a:bodyPr>
            <a:normAutofit/>
          </a:bodyPr>
          <a:lstStyle/>
          <a:p>
            <a:endParaRPr lang="et-EE" sz="3200" dirty="0"/>
          </a:p>
          <a:p>
            <a:r>
              <a:rPr lang="et-EE" sz="3200" dirty="0"/>
              <a:t>Prof Raul </a:t>
            </a:r>
            <a:r>
              <a:rPr lang="et-EE" sz="3200" dirty="0" err="1"/>
              <a:t>Eamets</a:t>
            </a:r>
            <a:r>
              <a:rPr lang="et-EE" sz="3200" dirty="0"/>
              <a:t> </a:t>
            </a:r>
          </a:p>
        </p:txBody>
      </p:sp>
      <p:sp>
        <p:nvSpPr>
          <p:cNvPr id="4" name="TextBox 3">
            <a:extLst>
              <a:ext uri="{FF2B5EF4-FFF2-40B4-BE49-F238E27FC236}">
                <a16:creationId xmlns:a16="http://schemas.microsoft.com/office/drawing/2014/main" id="{836B7292-FEAE-62D1-DB6C-E83CA742618D}"/>
              </a:ext>
            </a:extLst>
          </p:cNvPr>
          <p:cNvSpPr txBox="1"/>
          <p:nvPr/>
        </p:nvSpPr>
        <p:spPr>
          <a:xfrm>
            <a:off x="1771441" y="5735637"/>
            <a:ext cx="8755089" cy="923330"/>
          </a:xfrm>
          <a:prstGeom prst="rect">
            <a:avLst/>
          </a:prstGeom>
          <a:noFill/>
        </p:spPr>
        <p:txBody>
          <a:bodyPr wrap="none" rtlCol="0">
            <a:spAutoFit/>
          </a:bodyPr>
          <a:lstStyle/>
          <a:p>
            <a:pPr algn="ctr"/>
            <a:r>
              <a:rPr lang="en-GB" b="0" i="0" u="none" strike="noStrike" dirty="0">
                <a:solidFill>
                  <a:srgbClr val="212529"/>
                </a:solidFill>
                <a:effectLst/>
                <a:latin typeface="Calibri" panose="020F0502020204030204" pitchFamily="34" charset="0"/>
              </a:rPr>
              <a:t>Science communication forum "The Place of the Higher Education Institution in the Region”</a:t>
            </a:r>
          </a:p>
          <a:p>
            <a:pPr algn="ctr"/>
            <a:r>
              <a:rPr lang="en-GB" dirty="0" err="1">
                <a:solidFill>
                  <a:srgbClr val="212529"/>
                </a:solidFill>
                <a:latin typeface="Calibri" panose="020F0502020204030204" pitchFamily="34" charset="0"/>
              </a:rPr>
              <a:t>Pärnu</a:t>
            </a:r>
            <a:r>
              <a:rPr lang="en-GB" dirty="0">
                <a:solidFill>
                  <a:srgbClr val="212529"/>
                </a:solidFill>
                <a:latin typeface="Calibri" panose="020F0502020204030204" pitchFamily="34" charset="0"/>
              </a:rPr>
              <a:t> College</a:t>
            </a:r>
          </a:p>
          <a:p>
            <a:pPr algn="ctr"/>
            <a:r>
              <a:rPr lang="en-GB" dirty="0" err="1">
                <a:solidFill>
                  <a:srgbClr val="212529"/>
                </a:solidFill>
                <a:latin typeface="Calibri" panose="020F0502020204030204" pitchFamily="34" charset="0"/>
              </a:rPr>
              <a:t>Pärnu</a:t>
            </a:r>
            <a:r>
              <a:rPr lang="en-GB" dirty="0">
                <a:solidFill>
                  <a:srgbClr val="212529"/>
                </a:solidFill>
                <a:latin typeface="Calibri" panose="020F0502020204030204" pitchFamily="34" charset="0"/>
              </a:rPr>
              <a:t> 23.08. 2023</a:t>
            </a:r>
            <a:r>
              <a:rPr lang="en-GB" b="0" i="0" u="none" strike="noStrike" dirty="0">
                <a:solidFill>
                  <a:srgbClr val="212529"/>
                </a:solidFill>
                <a:effectLst/>
                <a:latin typeface="Calibri" panose="020F0502020204030204" pitchFamily="34" charset="0"/>
              </a:rPr>
              <a:t>.</a:t>
            </a:r>
            <a:endParaRPr lang="et-EE" dirty="0"/>
          </a:p>
        </p:txBody>
      </p:sp>
    </p:spTree>
    <p:extLst>
      <p:ext uri="{BB962C8B-B14F-4D97-AF65-F5344CB8AC3E}">
        <p14:creationId xmlns:p14="http://schemas.microsoft.com/office/powerpoint/2010/main" val="3271481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4E43C1FA-A362-F319-053C-25B07CA3F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1808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28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2BE8189-4EE8-EE45-B5DE-FE5F2B30DD79}"/>
              </a:ext>
            </a:extLst>
          </p:cNvPr>
          <p:cNvGraphicFramePr>
            <a:graphicFrameLocks/>
          </p:cNvGraphicFramePr>
          <p:nvPr/>
        </p:nvGraphicFramePr>
        <p:xfrm>
          <a:off x="1163452" y="764704"/>
          <a:ext cx="8712968" cy="56166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a:extLst>
              <a:ext uri="{FF2B5EF4-FFF2-40B4-BE49-F238E27FC236}">
                <a16:creationId xmlns:a16="http://schemas.microsoft.com/office/drawing/2014/main" id="{8EDBE1E9-8A78-7BD0-0473-6AA7E92C7303}"/>
              </a:ext>
            </a:extLst>
          </p:cNvPr>
          <p:cNvSpPr>
            <a:spLocks noGrp="1"/>
          </p:cNvSpPr>
          <p:nvPr>
            <p:ph type="title"/>
          </p:nvPr>
        </p:nvSpPr>
        <p:spPr>
          <a:xfrm>
            <a:off x="844550" y="-26988"/>
            <a:ext cx="10502900" cy="1143000"/>
          </a:xfrm>
        </p:spPr>
        <p:txBody>
          <a:bodyPr/>
          <a:lstStyle/>
          <a:p>
            <a:r>
              <a:rPr lang="en-US" altLang="en-US" sz="4000" dirty="0"/>
              <a:t>Seamless educational system</a:t>
            </a:r>
          </a:p>
        </p:txBody>
      </p:sp>
      <p:sp>
        <p:nvSpPr>
          <p:cNvPr id="24579" name="Content Placeholder 1">
            <a:extLst>
              <a:ext uri="{FF2B5EF4-FFF2-40B4-BE49-F238E27FC236}">
                <a16:creationId xmlns:a16="http://schemas.microsoft.com/office/drawing/2014/main" id="{D61481C8-C368-60AF-C2CE-B6679DF2E69F}"/>
              </a:ext>
            </a:extLst>
          </p:cNvPr>
          <p:cNvSpPr>
            <a:spLocks noGrp="1"/>
          </p:cNvSpPr>
          <p:nvPr>
            <p:ph idx="1"/>
          </p:nvPr>
        </p:nvSpPr>
        <p:spPr>
          <a:xfrm>
            <a:off x="844550" y="1400383"/>
            <a:ext cx="10502900" cy="5805488"/>
          </a:xfrm>
        </p:spPr>
        <p:txBody>
          <a:bodyPr/>
          <a:lstStyle/>
          <a:p>
            <a:r>
              <a:rPr lang="en-US" altLang="en-US" dirty="0"/>
              <a:t>The purpose is lack of educational “dead ends” (it must be possible to continue the path of education from every level) and increase in the proportion of people with professional skills within the </a:t>
            </a:r>
            <a:r>
              <a:rPr lang="en-US" altLang="en-US" dirty="0" err="1"/>
              <a:t>labour</a:t>
            </a:r>
            <a:r>
              <a:rPr lang="en-US" altLang="en-US" dirty="0"/>
              <a:t> force</a:t>
            </a:r>
          </a:p>
          <a:p>
            <a:r>
              <a:rPr lang="en-US" altLang="en-US" dirty="0"/>
              <a:t>Enabling students/pupils to choose a profession/occupation at a later age with a purpose of decreasing the drop-out rate in schools as well as unemployment (lower proportion of NEET people)</a:t>
            </a:r>
          </a:p>
          <a:p>
            <a:r>
              <a:rPr lang="en-US" altLang="en-US" dirty="0"/>
              <a:t>Elevating vocational education to the same level as professional higher education will improve later career opportunities; future </a:t>
            </a:r>
            <a:r>
              <a:rPr lang="en-US" altLang="en-US" dirty="0" err="1"/>
              <a:t>labour</a:t>
            </a:r>
            <a:r>
              <a:rPr lang="en-US" altLang="en-US" dirty="0"/>
              <a:t> market needs highly qualified skilled employees and specialists with broader knowledge and good learning skills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a:extLst>
              <a:ext uri="{FF2B5EF4-FFF2-40B4-BE49-F238E27FC236}">
                <a16:creationId xmlns:a16="http://schemas.microsoft.com/office/drawing/2014/main" id="{65B919D6-A746-4DA5-4F06-BDE25A04AF12}"/>
              </a:ext>
            </a:extLst>
          </p:cNvPr>
          <p:cNvSpPr>
            <a:spLocks noGrp="1"/>
          </p:cNvSpPr>
          <p:nvPr>
            <p:ph type="title"/>
          </p:nvPr>
        </p:nvSpPr>
        <p:spPr>
          <a:xfrm>
            <a:off x="844550" y="0"/>
            <a:ext cx="10502900" cy="1143000"/>
          </a:xfrm>
        </p:spPr>
        <p:txBody>
          <a:bodyPr/>
          <a:lstStyle/>
          <a:p>
            <a:r>
              <a:rPr lang="en-US" altLang="en-US" sz="4000" dirty="0"/>
              <a:t>Seamless educational system (2)</a:t>
            </a:r>
          </a:p>
        </p:txBody>
      </p:sp>
      <p:sp>
        <p:nvSpPr>
          <p:cNvPr id="25603" name="Content Placeholder 1">
            <a:extLst>
              <a:ext uri="{FF2B5EF4-FFF2-40B4-BE49-F238E27FC236}">
                <a16:creationId xmlns:a16="http://schemas.microsoft.com/office/drawing/2014/main" id="{3AAD2FB5-6BD5-84E9-1800-987A3AAB672E}"/>
              </a:ext>
            </a:extLst>
          </p:cNvPr>
          <p:cNvSpPr>
            <a:spLocks noGrp="1"/>
          </p:cNvSpPr>
          <p:nvPr>
            <p:ph idx="1"/>
          </p:nvPr>
        </p:nvSpPr>
        <p:spPr>
          <a:xfrm>
            <a:off x="844550" y="981075"/>
            <a:ext cx="10502900" cy="5876925"/>
          </a:xfrm>
        </p:spPr>
        <p:txBody>
          <a:bodyPr>
            <a:normAutofit/>
          </a:bodyPr>
          <a:lstStyle/>
          <a:p>
            <a:r>
              <a:rPr lang="en-US" altLang="en-US" dirty="0"/>
              <a:t>Reducing the differences between applied universities/vocational education and degree studies enables greater movement between the two levels of education due to lower barriers of entry</a:t>
            </a:r>
          </a:p>
          <a:p>
            <a:r>
              <a:rPr lang="en-US" altLang="en-US" dirty="0"/>
              <a:t>Individual approach to study path (whilst acquiring secondary education in one school, it will be possible to make a choice between a study path supporting the learning of a profession (in cooperation with vocational education </a:t>
            </a:r>
            <a:r>
              <a:rPr lang="en-US" altLang="en-US" dirty="0" err="1"/>
              <a:t>centres</a:t>
            </a:r>
            <a:r>
              <a:rPr lang="en-US" altLang="en-US" dirty="0"/>
              <a:t>) and a study path to prepare for admission into higher educational institution </a:t>
            </a:r>
          </a:p>
          <a:p>
            <a:r>
              <a:rPr lang="en-US" altLang="en-US" dirty="0" err="1"/>
              <a:t>Nationalising</a:t>
            </a:r>
            <a:r>
              <a:rPr lang="en-US" altLang="en-US" dirty="0"/>
              <a:t> secondary education will enable to be centrally involved in the resources allocation and to monitor that students in different regions would have similar opportunities. </a:t>
            </a:r>
            <a:r>
              <a:rPr lang="en-US" altLang="en-US" dirty="0" err="1"/>
              <a:t>nationalisation</a:t>
            </a:r>
            <a:r>
              <a:rPr lang="en-US" altLang="en-US" dirty="0"/>
              <a:t> must be accompanied by a state-coordinated attestation system for heads of school and option for removing from position. Today most of gymnasiums belong to local municipalities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125B55B5-9930-374B-A234-C851899297EA}"/>
              </a:ext>
            </a:extLst>
          </p:cNvPr>
          <p:cNvCxnSpPr>
            <a:cxnSpLocks/>
          </p:cNvCxnSpPr>
          <p:nvPr/>
        </p:nvCxnSpPr>
        <p:spPr>
          <a:xfrm>
            <a:off x="4223544" y="4580732"/>
            <a:ext cx="1152525" cy="900113"/>
          </a:xfrm>
          <a:prstGeom prst="straightConnector1">
            <a:avLst/>
          </a:prstGeom>
          <a:ln w="63500" cmpd="sng">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851CC68-D8DD-9741-B6C5-878F49553BFB}"/>
              </a:ext>
            </a:extLst>
          </p:cNvPr>
          <p:cNvCxnSpPr>
            <a:cxnSpLocks/>
          </p:cNvCxnSpPr>
          <p:nvPr/>
        </p:nvCxnSpPr>
        <p:spPr>
          <a:xfrm flipV="1">
            <a:off x="7212013" y="1268413"/>
            <a:ext cx="272257" cy="517525"/>
          </a:xfrm>
          <a:prstGeom prst="straightConnector1">
            <a:avLst/>
          </a:prstGeom>
          <a:ln w="63500" cmpd="sng">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66B68B4-145F-5A47-8790-B790C49A6A4F}"/>
              </a:ext>
            </a:extLst>
          </p:cNvPr>
          <p:cNvCxnSpPr>
            <a:cxnSpLocks/>
          </p:cNvCxnSpPr>
          <p:nvPr/>
        </p:nvCxnSpPr>
        <p:spPr>
          <a:xfrm>
            <a:off x="2220119" y="3984625"/>
            <a:ext cx="887413" cy="776288"/>
          </a:xfrm>
          <a:prstGeom prst="straightConnector1">
            <a:avLst/>
          </a:prstGeom>
          <a:ln w="63500" cmpd="sng">
            <a:prstDash val="dash"/>
            <a:tailEnd type="triangle"/>
          </a:ln>
        </p:spPr>
        <p:style>
          <a:lnRef idx="1">
            <a:schemeClr val="accent1"/>
          </a:lnRef>
          <a:fillRef idx="0">
            <a:schemeClr val="accent1"/>
          </a:fillRef>
          <a:effectRef idx="0">
            <a:schemeClr val="accent1"/>
          </a:effectRef>
          <a:fontRef idx="minor">
            <a:schemeClr val="tx1"/>
          </a:fontRef>
        </p:style>
      </p:cxnSp>
      <p:sp>
        <p:nvSpPr>
          <p:cNvPr id="28676" name="TextBox 49">
            <a:extLst>
              <a:ext uri="{FF2B5EF4-FFF2-40B4-BE49-F238E27FC236}">
                <a16:creationId xmlns:a16="http://schemas.microsoft.com/office/drawing/2014/main" id="{2B40B2D9-AA27-4FC4-0E57-B371F6BA5AAB}"/>
              </a:ext>
            </a:extLst>
          </p:cNvPr>
          <p:cNvSpPr txBox="1">
            <a:spLocks noChangeArrowheads="1"/>
          </p:cNvSpPr>
          <p:nvPr/>
        </p:nvSpPr>
        <p:spPr bwMode="auto">
          <a:xfrm>
            <a:off x="7849394" y="2717800"/>
            <a:ext cx="184731" cy="27699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457200">
              <a:spcBef>
                <a:spcPct val="0"/>
              </a:spcBef>
              <a:buSzTx/>
              <a:buNone/>
            </a:pPr>
            <a:endParaRPr lang="et-EE" altLang="en-US" sz="1200">
              <a:solidFill>
                <a:schemeClr val="tx1"/>
              </a:solidFill>
            </a:endParaRPr>
          </a:p>
        </p:txBody>
      </p:sp>
      <p:sp>
        <p:nvSpPr>
          <p:cNvPr id="11" name="Rounded Rectangle 10">
            <a:extLst>
              <a:ext uri="{FF2B5EF4-FFF2-40B4-BE49-F238E27FC236}">
                <a16:creationId xmlns:a16="http://schemas.microsoft.com/office/drawing/2014/main" id="{42CCA738-9C8E-4A47-870A-017B28EBAD59}"/>
              </a:ext>
            </a:extLst>
          </p:cNvPr>
          <p:cNvSpPr/>
          <p:nvPr/>
        </p:nvSpPr>
        <p:spPr>
          <a:xfrm>
            <a:off x="2649538" y="5540375"/>
            <a:ext cx="7831138" cy="62547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t-EE" sz="1200" dirty="0" err="1">
                <a:solidFill>
                  <a:srgbClr val="FFFF00"/>
                </a:solidFill>
              </a:rPr>
              <a:t>Labour</a:t>
            </a:r>
            <a:r>
              <a:rPr lang="et-EE" sz="1200" dirty="0">
                <a:solidFill>
                  <a:srgbClr val="FFFF00"/>
                </a:solidFill>
              </a:rPr>
              <a:t> market</a:t>
            </a:r>
          </a:p>
        </p:txBody>
      </p:sp>
      <p:sp>
        <p:nvSpPr>
          <p:cNvPr id="12" name="Rounded Rectangle 11">
            <a:extLst>
              <a:ext uri="{FF2B5EF4-FFF2-40B4-BE49-F238E27FC236}">
                <a16:creationId xmlns:a16="http://schemas.microsoft.com/office/drawing/2014/main" id="{26F0B6E9-F18E-2B45-8070-8E3305571D78}"/>
              </a:ext>
            </a:extLst>
          </p:cNvPr>
          <p:cNvSpPr/>
          <p:nvPr/>
        </p:nvSpPr>
        <p:spPr>
          <a:xfrm>
            <a:off x="2639219" y="674688"/>
            <a:ext cx="7857331" cy="59451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t-EE" sz="1200" dirty="0" err="1">
                <a:solidFill>
                  <a:srgbClr val="FFFF00"/>
                </a:solidFill>
              </a:rPr>
              <a:t>Labour</a:t>
            </a:r>
            <a:r>
              <a:rPr lang="et-EE" sz="1200" dirty="0">
                <a:solidFill>
                  <a:srgbClr val="FFFF00"/>
                </a:solidFill>
              </a:rPr>
              <a:t> market</a:t>
            </a:r>
          </a:p>
        </p:txBody>
      </p:sp>
      <p:sp>
        <p:nvSpPr>
          <p:cNvPr id="13" name="Rounded Rectangle 12">
            <a:extLst>
              <a:ext uri="{FF2B5EF4-FFF2-40B4-BE49-F238E27FC236}">
                <a16:creationId xmlns:a16="http://schemas.microsoft.com/office/drawing/2014/main" id="{0EB81D09-0584-0546-B0BD-94D8BF0985A3}"/>
              </a:ext>
            </a:extLst>
          </p:cNvPr>
          <p:cNvSpPr/>
          <p:nvPr/>
        </p:nvSpPr>
        <p:spPr>
          <a:xfrm>
            <a:off x="191294" y="2240757"/>
            <a:ext cx="2414588" cy="17319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t-EE" sz="900" dirty="0">
                <a:solidFill>
                  <a:srgbClr val="FFFF00"/>
                </a:solidFill>
              </a:rPr>
              <a:t>12</a:t>
            </a:r>
          </a:p>
        </p:txBody>
      </p:sp>
      <p:sp>
        <p:nvSpPr>
          <p:cNvPr id="15" name="Rounded Rectangle 14">
            <a:extLst>
              <a:ext uri="{FF2B5EF4-FFF2-40B4-BE49-F238E27FC236}">
                <a16:creationId xmlns:a16="http://schemas.microsoft.com/office/drawing/2014/main" id="{DC89E7F2-B062-A04B-BFE2-2C08E4F2C22A}"/>
              </a:ext>
            </a:extLst>
          </p:cNvPr>
          <p:cNvSpPr/>
          <p:nvPr/>
        </p:nvSpPr>
        <p:spPr>
          <a:xfrm>
            <a:off x="5339557" y="1304925"/>
            <a:ext cx="1941513" cy="12065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t-EE" sz="1200">
              <a:solidFill>
                <a:srgbClr val="FFFF00"/>
              </a:solidFill>
            </a:endParaRPr>
          </a:p>
        </p:txBody>
      </p:sp>
      <p:sp>
        <p:nvSpPr>
          <p:cNvPr id="28681" name="TextBox 15">
            <a:extLst>
              <a:ext uri="{FF2B5EF4-FFF2-40B4-BE49-F238E27FC236}">
                <a16:creationId xmlns:a16="http://schemas.microsoft.com/office/drawing/2014/main" id="{14F967E4-2F5D-C354-38C2-C0E3BEB523F4}"/>
              </a:ext>
            </a:extLst>
          </p:cNvPr>
          <p:cNvSpPr txBox="1">
            <a:spLocks noChangeArrowheads="1"/>
          </p:cNvSpPr>
          <p:nvPr/>
        </p:nvSpPr>
        <p:spPr bwMode="auto">
          <a:xfrm>
            <a:off x="731044" y="2960688"/>
            <a:ext cx="15231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457200">
              <a:spcBef>
                <a:spcPct val="0"/>
              </a:spcBef>
              <a:buSzTx/>
              <a:buNone/>
            </a:pPr>
            <a:r>
              <a:rPr lang="en-US" altLang="en-US" sz="1200">
                <a:solidFill>
                  <a:schemeClr val="tx1"/>
                </a:solidFill>
              </a:rPr>
              <a:t>Primary  education </a:t>
            </a:r>
            <a:endParaRPr lang="et-EE" altLang="en-US" sz="1200">
              <a:solidFill>
                <a:schemeClr val="tx1"/>
              </a:solidFill>
            </a:endParaRPr>
          </a:p>
        </p:txBody>
      </p:sp>
      <p:sp>
        <p:nvSpPr>
          <p:cNvPr id="28682" name="TextBox 18">
            <a:extLst>
              <a:ext uri="{FF2B5EF4-FFF2-40B4-BE49-F238E27FC236}">
                <a16:creationId xmlns:a16="http://schemas.microsoft.com/office/drawing/2014/main" id="{BFF8BF9B-E5DF-4CC9-A0EF-B6973420E542}"/>
              </a:ext>
            </a:extLst>
          </p:cNvPr>
          <p:cNvSpPr txBox="1">
            <a:spLocks noChangeArrowheads="1"/>
          </p:cNvSpPr>
          <p:nvPr/>
        </p:nvSpPr>
        <p:spPr bwMode="auto">
          <a:xfrm>
            <a:off x="5448300" y="1412875"/>
            <a:ext cx="16850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457200">
              <a:spcBef>
                <a:spcPct val="0"/>
              </a:spcBef>
              <a:buSzTx/>
              <a:buNone/>
            </a:pPr>
            <a:r>
              <a:rPr lang="en-US" altLang="en-US" sz="1200">
                <a:solidFill>
                  <a:schemeClr val="tx1"/>
                </a:solidFill>
              </a:rPr>
              <a:t>Academic universities</a:t>
            </a:r>
          </a:p>
          <a:p>
            <a:pPr defTabSz="457200">
              <a:spcBef>
                <a:spcPct val="0"/>
              </a:spcBef>
              <a:buSzTx/>
              <a:buNone/>
            </a:pPr>
            <a:r>
              <a:rPr lang="en-US" altLang="en-US" sz="1200">
                <a:solidFill>
                  <a:schemeClr val="tx1"/>
                </a:solidFill>
              </a:rPr>
              <a:t>Degree studies</a:t>
            </a:r>
          </a:p>
          <a:p>
            <a:pPr defTabSz="457200">
              <a:spcBef>
                <a:spcPct val="0"/>
              </a:spcBef>
              <a:buSzTx/>
              <a:buNone/>
            </a:pPr>
            <a:r>
              <a:rPr lang="en-US" altLang="en-US" sz="1200">
                <a:solidFill>
                  <a:schemeClr val="tx1"/>
                </a:solidFill>
              </a:rPr>
              <a:t>PhD</a:t>
            </a:r>
          </a:p>
          <a:p>
            <a:pPr defTabSz="457200">
              <a:spcBef>
                <a:spcPct val="0"/>
              </a:spcBef>
              <a:buSzTx/>
              <a:buNone/>
            </a:pPr>
            <a:r>
              <a:rPr lang="en-US" altLang="en-US" sz="1200">
                <a:solidFill>
                  <a:schemeClr val="tx1"/>
                </a:solidFill>
              </a:rPr>
              <a:t>MsC</a:t>
            </a:r>
          </a:p>
          <a:p>
            <a:pPr defTabSz="457200">
              <a:spcBef>
                <a:spcPct val="0"/>
              </a:spcBef>
              <a:buSzTx/>
              <a:buNone/>
            </a:pPr>
            <a:r>
              <a:rPr lang="en-US" altLang="en-US" sz="1200">
                <a:solidFill>
                  <a:schemeClr val="tx1"/>
                </a:solidFill>
              </a:rPr>
              <a:t>BSc</a:t>
            </a:r>
            <a:endParaRPr lang="et-EE" altLang="en-US" sz="1200">
              <a:solidFill>
                <a:schemeClr val="tx1"/>
              </a:solidFill>
            </a:endParaRPr>
          </a:p>
        </p:txBody>
      </p:sp>
      <p:cxnSp>
        <p:nvCxnSpPr>
          <p:cNvPr id="20" name="Straight Arrow Connector 19">
            <a:extLst>
              <a:ext uri="{FF2B5EF4-FFF2-40B4-BE49-F238E27FC236}">
                <a16:creationId xmlns:a16="http://schemas.microsoft.com/office/drawing/2014/main" id="{03CAE25F-0CF8-254A-B364-393AB2B9F5C8}"/>
              </a:ext>
            </a:extLst>
          </p:cNvPr>
          <p:cNvCxnSpPr>
            <a:cxnSpLocks/>
          </p:cNvCxnSpPr>
          <p:nvPr/>
        </p:nvCxnSpPr>
        <p:spPr>
          <a:xfrm>
            <a:off x="6384132" y="4437063"/>
            <a:ext cx="719931" cy="1080294"/>
          </a:xfrm>
          <a:prstGeom prst="straightConnector1">
            <a:avLst/>
          </a:prstGeom>
          <a:ln w="63500" cmpd="sng">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E6DE2F3-2275-E241-9222-54C838A5DE49}"/>
              </a:ext>
            </a:extLst>
          </p:cNvPr>
          <p:cNvCxnSpPr>
            <a:cxnSpLocks/>
          </p:cNvCxnSpPr>
          <p:nvPr/>
        </p:nvCxnSpPr>
        <p:spPr>
          <a:xfrm flipV="1">
            <a:off x="2151857" y="1284288"/>
            <a:ext cx="498475" cy="879475"/>
          </a:xfrm>
          <a:prstGeom prst="straightConnector1">
            <a:avLst/>
          </a:prstGeom>
          <a:ln w="63500" cmpd="sng">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8B55FB5-E3E3-2F45-A0B2-9CA9C8908BCA}"/>
              </a:ext>
            </a:extLst>
          </p:cNvPr>
          <p:cNvCxnSpPr>
            <a:cxnSpLocks/>
          </p:cNvCxnSpPr>
          <p:nvPr/>
        </p:nvCxnSpPr>
        <p:spPr>
          <a:xfrm>
            <a:off x="2640013" y="2528888"/>
            <a:ext cx="359569" cy="0"/>
          </a:xfrm>
          <a:prstGeom prst="straightConnector1">
            <a:avLst/>
          </a:prstGeom>
          <a:ln w="63500" cmpd="sng">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A27C20F-28A7-3740-885A-086938865DA5}"/>
              </a:ext>
            </a:extLst>
          </p:cNvPr>
          <p:cNvCxnSpPr>
            <a:cxnSpLocks/>
          </p:cNvCxnSpPr>
          <p:nvPr/>
        </p:nvCxnSpPr>
        <p:spPr>
          <a:xfrm>
            <a:off x="4691857" y="2410619"/>
            <a:ext cx="756444" cy="730250"/>
          </a:xfrm>
          <a:prstGeom prst="straightConnector1">
            <a:avLst/>
          </a:prstGeom>
          <a:ln w="63500" cmpd="sng">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E3D24BF-4A7D-FE43-855F-648DC0CD9200}"/>
              </a:ext>
            </a:extLst>
          </p:cNvPr>
          <p:cNvCxnSpPr>
            <a:cxnSpLocks/>
          </p:cNvCxnSpPr>
          <p:nvPr/>
        </p:nvCxnSpPr>
        <p:spPr>
          <a:xfrm flipV="1">
            <a:off x="950913" y="6344444"/>
            <a:ext cx="9387682" cy="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17B8E78-044C-AB41-ACF6-1B47961C1D3F}"/>
              </a:ext>
            </a:extLst>
          </p:cNvPr>
          <p:cNvCxnSpPr>
            <a:cxnSpLocks/>
          </p:cNvCxnSpPr>
          <p:nvPr/>
        </p:nvCxnSpPr>
        <p:spPr>
          <a:xfrm>
            <a:off x="2603500" y="3068638"/>
            <a:ext cx="471488" cy="287338"/>
          </a:xfrm>
          <a:prstGeom prst="straightConnector1">
            <a:avLst/>
          </a:prstGeom>
          <a:ln w="63500" cmpd="sng">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AD221AA-A7E4-F44D-9398-39641C8614CA}"/>
              </a:ext>
            </a:extLst>
          </p:cNvPr>
          <p:cNvCxnSpPr>
            <a:cxnSpLocks/>
          </p:cNvCxnSpPr>
          <p:nvPr/>
        </p:nvCxnSpPr>
        <p:spPr>
          <a:xfrm flipV="1">
            <a:off x="4691857" y="2293938"/>
            <a:ext cx="647700" cy="0"/>
          </a:xfrm>
          <a:prstGeom prst="straightConnector1">
            <a:avLst/>
          </a:prstGeom>
          <a:ln w="63500" cmpd="sng">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845CF23-556E-C84C-AA26-E3920E99A54F}"/>
              </a:ext>
            </a:extLst>
          </p:cNvPr>
          <p:cNvCxnSpPr>
            <a:cxnSpLocks/>
          </p:cNvCxnSpPr>
          <p:nvPr/>
        </p:nvCxnSpPr>
        <p:spPr>
          <a:xfrm flipV="1">
            <a:off x="6419850" y="3248819"/>
            <a:ext cx="0" cy="611981"/>
          </a:xfrm>
          <a:prstGeom prst="straightConnector1">
            <a:avLst/>
          </a:prstGeom>
          <a:ln w="63500" cmpd="sng">
            <a:prstDash val="solid"/>
            <a:tailEnd type="triangle"/>
          </a:ln>
        </p:spPr>
        <p:style>
          <a:lnRef idx="1">
            <a:schemeClr val="accent1"/>
          </a:lnRef>
          <a:fillRef idx="0">
            <a:schemeClr val="accent1"/>
          </a:fillRef>
          <a:effectRef idx="0">
            <a:schemeClr val="accent1"/>
          </a:effectRef>
          <a:fontRef idx="minor">
            <a:schemeClr val="tx1"/>
          </a:fontRef>
        </p:style>
      </p:cxnSp>
      <p:sp>
        <p:nvSpPr>
          <p:cNvPr id="28691" name="TextBox 78">
            <a:extLst>
              <a:ext uri="{FF2B5EF4-FFF2-40B4-BE49-F238E27FC236}">
                <a16:creationId xmlns:a16="http://schemas.microsoft.com/office/drawing/2014/main" id="{A0B6029F-9444-FC57-63FC-A4CE0804FF2F}"/>
              </a:ext>
            </a:extLst>
          </p:cNvPr>
          <p:cNvSpPr txBox="1">
            <a:spLocks noChangeArrowheads="1"/>
          </p:cNvSpPr>
          <p:nvPr/>
        </p:nvSpPr>
        <p:spPr bwMode="auto">
          <a:xfrm>
            <a:off x="4835525" y="6525419"/>
            <a:ext cx="45236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457200">
              <a:spcBef>
                <a:spcPct val="0"/>
              </a:spcBef>
              <a:buSzTx/>
              <a:buNone/>
            </a:pPr>
            <a:r>
              <a:rPr lang="et-EE" altLang="en-US" sz="900">
                <a:solidFill>
                  <a:schemeClr val="tx1"/>
                </a:solidFill>
              </a:rPr>
              <a:t>TIME</a:t>
            </a:r>
          </a:p>
        </p:txBody>
      </p:sp>
      <p:cxnSp>
        <p:nvCxnSpPr>
          <p:cNvPr id="32" name="Straight Arrow Connector 31">
            <a:extLst>
              <a:ext uri="{FF2B5EF4-FFF2-40B4-BE49-F238E27FC236}">
                <a16:creationId xmlns:a16="http://schemas.microsoft.com/office/drawing/2014/main" id="{B584A347-87E9-B24F-B67E-3A6494E92A27}"/>
              </a:ext>
            </a:extLst>
          </p:cNvPr>
          <p:cNvCxnSpPr>
            <a:cxnSpLocks/>
          </p:cNvCxnSpPr>
          <p:nvPr/>
        </p:nvCxnSpPr>
        <p:spPr>
          <a:xfrm flipV="1">
            <a:off x="7247732" y="3717132"/>
            <a:ext cx="1080294" cy="1727994"/>
          </a:xfrm>
          <a:prstGeom prst="straightConnector1">
            <a:avLst/>
          </a:prstGeom>
          <a:ln w="63500" cmpd="sng">
            <a:prstDash val="solid"/>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a:extLst>
              <a:ext uri="{FF2B5EF4-FFF2-40B4-BE49-F238E27FC236}">
                <a16:creationId xmlns:a16="http://schemas.microsoft.com/office/drawing/2014/main" id="{1C3EA324-2C6A-EE45-9169-F1BC8FEE37D2}"/>
              </a:ext>
            </a:extLst>
          </p:cNvPr>
          <p:cNvSpPr/>
          <p:nvPr/>
        </p:nvSpPr>
        <p:spPr>
          <a:xfrm>
            <a:off x="3071813" y="1412875"/>
            <a:ext cx="1602582" cy="1767682"/>
          </a:xfrm>
          <a:prstGeom prst="roundRect">
            <a:avLst/>
          </a:prstGeom>
          <a:solidFill>
            <a:srgbClr val="FFFF00"/>
          </a:solidFill>
          <a:ln>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t-EE" sz="1200">
              <a:solidFill>
                <a:srgbClr val="FFFF00"/>
              </a:solidFill>
            </a:endParaRPr>
          </a:p>
        </p:txBody>
      </p:sp>
      <p:sp>
        <p:nvSpPr>
          <p:cNvPr id="28694" name="TextBox 16">
            <a:extLst>
              <a:ext uri="{FF2B5EF4-FFF2-40B4-BE49-F238E27FC236}">
                <a16:creationId xmlns:a16="http://schemas.microsoft.com/office/drawing/2014/main" id="{14F846E2-5AE1-C85F-EB39-7636AFE0A1EC}"/>
              </a:ext>
            </a:extLst>
          </p:cNvPr>
          <p:cNvSpPr txBox="1">
            <a:spLocks noChangeArrowheads="1"/>
          </p:cNvSpPr>
          <p:nvPr/>
        </p:nvSpPr>
        <p:spPr bwMode="auto">
          <a:xfrm>
            <a:off x="3215482" y="1772444"/>
            <a:ext cx="1418978"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457200">
              <a:spcBef>
                <a:spcPct val="0"/>
              </a:spcBef>
              <a:buSzTx/>
              <a:buNone/>
            </a:pPr>
            <a:r>
              <a:rPr lang="et-EE" altLang="en-US" sz="1200">
                <a:solidFill>
                  <a:schemeClr val="tx1"/>
                </a:solidFill>
              </a:rPr>
              <a:t>Upper secondary </a:t>
            </a:r>
          </a:p>
          <a:p>
            <a:pPr defTabSz="457200">
              <a:spcBef>
                <a:spcPct val="0"/>
              </a:spcBef>
              <a:buSzTx/>
              <a:buNone/>
            </a:pPr>
            <a:r>
              <a:rPr lang="et-EE" altLang="en-US" sz="1200">
                <a:solidFill>
                  <a:schemeClr val="tx1"/>
                </a:solidFill>
              </a:rPr>
              <a:t>education</a:t>
            </a:r>
          </a:p>
        </p:txBody>
      </p:sp>
      <p:sp>
        <p:nvSpPr>
          <p:cNvPr id="35" name="Rounded Rectangle 34">
            <a:extLst>
              <a:ext uri="{FF2B5EF4-FFF2-40B4-BE49-F238E27FC236}">
                <a16:creationId xmlns:a16="http://schemas.microsoft.com/office/drawing/2014/main" id="{7F474F95-6859-B448-A9F7-431BE2BF7B01}"/>
              </a:ext>
            </a:extLst>
          </p:cNvPr>
          <p:cNvSpPr/>
          <p:nvPr/>
        </p:nvSpPr>
        <p:spPr>
          <a:xfrm>
            <a:off x="3107532" y="4256882"/>
            <a:ext cx="1800225" cy="792163"/>
          </a:xfrm>
          <a:prstGeom prst="roundRect">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t-EE" sz="1200" dirty="0" err="1">
                <a:solidFill>
                  <a:schemeClr val="tx1"/>
                </a:solidFill>
              </a:rPr>
              <a:t>Vocational</a:t>
            </a:r>
            <a:endParaRPr lang="et-EE" sz="1200" dirty="0">
              <a:solidFill>
                <a:schemeClr val="tx1"/>
              </a:solidFill>
            </a:endParaRPr>
          </a:p>
          <a:p>
            <a:pPr>
              <a:defRPr/>
            </a:pPr>
            <a:r>
              <a:rPr lang="et-EE" sz="1200" dirty="0" err="1">
                <a:solidFill>
                  <a:schemeClr val="tx1"/>
                </a:solidFill>
              </a:rPr>
              <a:t>education</a:t>
            </a:r>
            <a:r>
              <a:rPr lang="et-EE" sz="1200" dirty="0">
                <a:solidFill>
                  <a:schemeClr val="tx1"/>
                </a:solidFill>
              </a:rPr>
              <a:t> </a:t>
            </a:r>
            <a:r>
              <a:rPr lang="et-EE" sz="1200" dirty="0" err="1">
                <a:solidFill>
                  <a:schemeClr val="tx1"/>
                </a:solidFill>
              </a:rPr>
              <a:t>without</a:t>
            </a:r>
            <a:r>
              <a:rPr lang="et-EE" sz="1200" dirty="0">
                <a:solidFill>
                  <a:schemeClr val="tx1"/>
                </a:solidFill>
              </a:rPr>
              <a:t> </a:t>
            </a:r>
            <a:r>
              <a:rPr lang="et-EE" sz="1200" dirty="0" err="1">
                <a:solidFill>
                  <a:schemeClr val="tx1"/>
                </a:solidFill>
              </a:rPr>
              <a:t>secondary</a:t>
            </a:r>
            <a:r>
              <a:rPr lang="et-EE" sz="1200" dirty="0">
                <a:solidFill>
                  <a:schemeClr val="tx1"/>
                </a:solidFill>
              </a:rPr>
              <a:t> </a:t>
            </a:r>
            <a:r>
              <a:rPr lang="et-EE" sz="1200" dirty="0" err="1">
                <a:solidFill>
                  <a:schemeClr val="tx1"/>
                </a:solidFill>
              </a:rPr>
              <a:t>education</a:t>
            </a:r>
            <a:endParaRPr lang="et-EE" sz="1200" dirty="0">
              <a:solidFill>
                <a:schemeClr val="tx1"/>
              </a:solidFill>
            </a:endParaRPr>
          </a:p>
        </p:txBody>
      </p:sp>
      <p:sp>
        <p:nvSpPr>
          <p:cNvPr id="36" name="Rounded Rectangle 35">
            <a:extLst>
              <a:ext uri="{FF2B5EF4-FFF2-40B4-BE49-F238E27FC236}">
                <a16:creationId xmlns:a16="http://schemas.microsoft.com/office/drawing/2014/main" id="{38A50ADD-3817-474F-BD8A-446198ED8572}"/>
              </a:ext>
            </a:extLst>
          </p:cNvPr>
          <p:cNvSpPr/>
          <p:nvPr/>
        </p:nvSpPr>
        <p:spPr>
          <a:xfrm>
            <a:off x="3035300" y="3356769"/>
            <a:ext cx="1584325" cy="719931"/>
          </a:xfrm>
          <a:prstGeom prst="roundRect">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t-EE" sz="900">
              <a:solidFill>
                <a:srgbClr val="FFFF00"/>
              </a:solidFill>
            </a:endParaRPr>
          </a:p>
        </p:txBody>
      </p:sp>
      <p:sp>
        <p:nvSpPr>
          <p:cNvPr id="28697" name="TextBox 19">
            <a:extLst>
              <a:ext uri="{FF2B5EF4-FFF2-40B4-BE49-F238E27FC236}">
                <a16:creationId xmlns:a16="http://schemas.microsoft.com/office/drawing/2014/main" id="{E2538543-02A3-AAB7-D7E0-1CA5443B06AD}"/>
              </a:ext>
            </a:extLst>
          </p:cNvPr>
          <p:cNvSpPr txBox="1">
            <a:spLocks noChangeArrowheads="1"/>
          </p:cNvSpPr>
          <p:nvPr/>
        </p:nvSpPr>
        <p:spPr bwMode="auto">
          <a:xfrm>
            <a:off x="3251994" y="3429000"/>
            <a:ext cx="9476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457200">
              <a:spcBef>
                <a:spcPct val="0"/>
              </a:spcBef>
              <a:buSzTx/>
              <a:buNone/>
            </a:pPr>
            <a:r>
              <a:rPr lang="et-EE" altLang="en-US" sz="1200">
                <a:solidFill>
                  <a:schemeClr val="tx1"/>
                </a:solidFill>
              </a:rPr>
              <a:t>Vocational</a:t>
            </a:r>
          </a:p>
          <a:p>
            <a:pPr defTabSz="457200">
              <a:spcBef>
                <a:spcPct val="0"/>
              </a:spcBef>
              <a:buSzTx/>
              <a:buNone/>
            </a:pPr>
            <a:r>
              <a:rPr lang="et-EE" altLang="en-US" sz="1200">
                <a:solidFill>
                  <a:schemeClr val="tx1"/>
                </a:solidFill>
              </a:rPr>
              <a:t>secondary </a:t>
            </a:r>
          </a:p>
          <a:p>
            <a:pPr defTabSz="457200">
              <a:spcBef>
                <a:spcPct val="0"/>
              </a:spcBef>
              <a:buSzTx/>
              <a:buNone/>
            </a:pPr>
            <a:r>
              <a:rPr lang="et-EE" altLang="en-US" sz="1200">
                <a:solidFill>
                  <a:schemeClr val="tx1"/>
                </a:solidFill>
              </a:rPr>
              <a:t>education</a:t>
            </a:r>
          </a:p>
        </p:txBody>
      </p:sp>
      <p:sp>
        <p:nvSpPr>
          <p:cNvPr id="38" name="TextBox 17">
            <a:extLst>
              <a:ext uri="{FF2B5EF4-FFF2-40B4-BE49-F238E27FC236}">
                <a16:creationId xmlns:a16="http://schemas.microsoft.com/office/drawing/2014/main" id="{9582DF3D-C29C-EF49-AD45-1914F5A39E57}"/>
              </a:ext>
            </a:extLst>
          </p:cNvPr>
          <p:cNvSpPr txBox="1"/>
          <p:nvPr/>
        </p:nvSpPr>
        <p:spPr>
          <a:xfrm>
            <a:off x="5519738" y="2817019"/>
            <a:ext cx="1800225" cy="646331"/>
          </a:xfrm>
          <a:prstGeom prst="rect">
            <a:avLst/>
          </a:prstGeom>
          <a:solidFill>
            <a:srgbClr val="FFFF00"/>
          </a:solidFill>
          <a:ln>
            <a:solidFill>
              <a:schemeClr val="accent4"/>
            </a:solidFill>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sz="1200" dirty="0"/>
              <a:t>Professional HE Diploma studies (applied universities)</a:t>
            </a:r>
            <a:endParaRPr lang="et-EE" sz="1200" dirty="0"/>
          </a:p>
        </p:txBody>
      </p:sp>
      <p:sp>
        <p:nvSpPr>
          <p:cNvPr id="39" name="Rounded Rectangle 38">
            <a:extLst>
              <a:ext uri="{FF2B5EF4-FFF2-40B4-BE49-F238E27FC236}">
                <a16:creationId xmlns:a16="http://schemas.microsoft.com/office/drawing/2014/main" id="{0390B468-C1F8-BA49-B814-1506DED6FE50}"/>
              </a:ext>
            </a:extLst>
          </p:cNvPr>
          <p:cNvSpPr/>
          <p:nvPr/>
        </p:nvSpPr>
        <p:spPr>
          <a:xfrm>
            <a:off x="2640013" y="5517357"/>
            <a:ext cx="2404269" cy="66198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altLang="en-US" sz="1200" dirty="0">
                <a:solidFill>
                  <a:schemeClr val="tx1"/>
                </a:solidFill>
              </a:rPr>
              <a:t> In-house training</a:t>
            </a:r>
            <a:endParaRPr lang="et-EE" sz="1200" dirty="0">
              <a:solidFill>
                <a:schemeClr val="tx1"/>
              </a:solidFill>
            </a:endParaRPr>
          </a:p>
        </p:txBody>
      </p:sp>
      <p:sp>
        <p:nvSpPr>
          <p:cNvPr id="28700" name="TextBox 51">
            <a:extLst>
              <a:ext uri="{FF2B5EF4-FFF2-40B4-BE49-F238E27FC236}">
                <a16:creationId xmlns:a16="http://schemas.microsoft.com/office/drawing/2014/main" id="{04017510-2A3F-D6E1-190A-2A1FF8DB879C}"/>
              </a:ext>
            </a:extLst>
          </p:cNvPr>
          <p:cNvSpPr txBox="1">
            <a:spLocks noChangeArrowheads="1"/>
          </p:cNvSpPr>
          <p:nvPr/>
        </p:nvSpPr>
        <p:spPr bwMode="auto">
          <a:xfrm>
            <a:off x="7860507" y="2456657"/>
            <a:ext cx="2856706" cy="12003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457200">
              <a:spcBef>
                <a:spcPct val="0"/>
              </a:spcBef>
              <a:buSzTx/>
              <a:buNone/>
            </a:pPr>
            <a:r>
              <a:rPr lang="en-US" altLang="en-US" sz="1200">
                <a:solidFill>
                  <a:schemeClr val="tx1"/>
                </a:solidFill>
              </a:rPr>
              <a:t>Degree studies (long cycle)</a:t>
            </a:r>
            <a:endParaRPr lang="et-EE" altLang="en-US" sz="1200">
              <a:solidFill>
                <a:schemeClr val="tx1"/>
              </a:solidFill>
            </a:endParaRPr>
          </a:p>
          <a:p>
            <a:pPr defTabSz="457200">
              <a:spcBef>
                <a:spcPct val="0"/>
              </a:spcBef>
              <a:buSzTx/>
              <a:buNone/>
            </a:pPr>
            <a:r>
              <a:rPr lang="en-US" altLang="en-US" sz="1200">
                <a:solidFill>
                  <a:schemeClr val="tx1"/>
                </a:solidFill>
              </a:rPr>
              <a:t>Professional HE/vocational education </a:t>
            </a:r>
          </a:p>
          <a:p>
            <a:pPr defTabSz="457200">
              <a:spcBef>
                <a:spcPct val="0"/>
              </a:spcBef>
              <a:buSzTx/>
              <a:buNone/>
            </a:pPr>
            <a:r>
              <a:rPr lang="en-US" altLang="en-US" sz="1200">
                <a:solidFill>
                  <a:schemeClr val="tx1"/>
                </a:solidFill>
              </a:rPr>
              <a:t>Upper secondary schools for adults </a:t>
            </a:r>
          </a:p>
          <a:p>
            <a:pPr defTabSz="457200">
              <a:spcBef>
                <a:spcPct val="0"/>
              </a:spcBef>
              <a:buSzTx/>
              <a:buNone/>
            </a:pPr>
            <a:r>
              <a:rPr lang="en-US" altLang="en-US" sz="1200">
                <a:solidFill>
                  <a:schemeClr val="tx1"/>
                </a:solidFill>
              </a:rPr>
              <a:t>Continuing education</a:t>
            </a:r>
            <a:r>
              <a:rPr lang="et-EE" altLang="en-US" sz="1200">
                <a:solidFill>
                  <a:schemeClr val="tx1"/>
                </a:solidFill>
              </a:rPr>
              <a:t>, </a:t>
            </a:r>
          </a:p>
          <a:p>
            <a:pPr defTabSz="457200">
              <a:spcBef>
                <a:spcPct val="0"/>
              </a:spcBef>
              <a:buSzTx/>
              <a:buNone/>
            </a:pPr>
            <a:r>
              <a:rPr lang="en-US" altLang="en-US" sz="1200">
                <a:solidFill>
                  <a:schemeClr val="tx1"/>
                </a:solidFill>
              </a:rPr>
              <a:t>Informal education, </a:t>
            </a:r>
          </a:p>
          <a:p>
            <a:pPr defTabSz="457200">
              <a:spcBef>
                <a:spcPct val="0"/>
              </a:spcBef>
              <a:buSzTx/>
              <a:buNone/>
            </a:pPr>
            <a:r>
              <a:rPr lang="en-US" altLang="en-US" sz="1200">
                <a:solidFill>
                  <a:schemeClr val="tx1"/>
                </a:solidFill>
              </a:rPr>
              <a:t>Hobby education</a:t>
            </a:r>
          </a:p>
        </p:txBody>
      </p:sp>
      <p:sp>
        <p:nvSpPr>
          <p:cNvPr id="42" name="Rounded Rectangle 41">
            <a:extLst>
              <a:ext uri="{FF2B5EF4-FFF2-40B4-BE49-F238E27FC236}">
                <a16:creationId xmlns:a16="http://schemas.microsoft.com/office/drawing/2014/main" id="{0DD3474A-9B9B-4B41-8C0C-3F8107FC43E4}"/>
              </a:ext>
            </a:extLst>
          </p:cNvPr>
          <p:cNvSpPr/>
          <p:nvPr/>
        </p:nvSpPr>
        <p:spPr>
          <a:xfrm rot="5400000">
            <a:off x="9862344" y="2651125"/>
            <a:ext cx="2637631" cy="95329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en-US" sz="1200" dirty="0">
                <a:solidFill>
                  <a:schemeClr val="tx1"/>
                </a:solidFill>
              </a:rPr>
              <a:t>Life-long learning </a:t>
            </a:r>
            <a:endParaRPr lang="et-EE" sz="1200" dirty="0">
              <a:solidFill>
                <a:schemeClr val="tx1"/>
              </a:solidFill>
            </a:endParaRPr>
          </a:p>
        </p:txBody>
      </p:sp>
      <p:cxnSp>
        <p:nvCxnSpPr>
          <p:cNvPr id="43" name="Straight Arrow Connector 42">
            <a:extLst>
              <a:ext uri="{FF2B5EF4-FFF2-40B4-BE49-F238E27FC236}">
                <a16:creationId xmlns:a16="http://schemas.microsoft.com/office/drawing/2014/main" id="{16BF41A1-8D55-F649-AD6A-5991075C651B}"/>
              </a:ext>
            </a:extLst>
          </p:cNvPr>
          <p:cNvCxnSpPr>
            <a:cxnSpLocks/>
          </p:cNvCxnSpPr>
          <p:nvPr/>
        </p:nvCxnSpPr>
        <p:spPr>
          <a:xfrm>
            <a:off x="7716044" y="1340644"/>
            <a:ext cx="649288" cy="984250"/>
          </a:xfrm>
          <a:prstGeom prst="straightConnector1">
            <a:avLst/>
          </a:prstGeom>
          <a:ln w="63500" cmpd="sng">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53455FA-A424-C04A-9A57-BC8703ADE993}"/>
              </a:ext>
            </a:extLst>
          </p:cNvPr>
          <p:cNvCxnSpPr>
            <a:cxnSpLocks/>
          </p:cNvCxnSpPr>
          <p:nvPr/>
        </p:nvCxnSpPr>
        <p:spPr>
          <a:xfrm>
            <a:off x="8652669" y="3681413"/>
            <a:ext cx="887413" cy="1858963"/>
          </a:xfrm>
          <a:prstGeom prst="straightConnector1">
            <a:avLst/>
          </a:prstGeom>
          <a:ln w="63500" cmpd="sng">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C2ED98C-9C00-9448-865A-74CE59999412}"/>
              </a:ext>
            </a:extLst>
          </p:cNvPr>
          <p:cNvCxnSpPr>
            <a:cxnSpLocks/>
          </p:cNvCxnSpPr>
          <p:nvPr/>
        </p:nvCxnSpPr>
        <p:spPr>
          <a:xfrm>
            <a:off x="1955800" y="4005263"/>
            <a:ext cx="719932" cy="1547813"/>
          </a:xfrm>
          <a:prstGeom prst="straightConnector1">
            <a:avLst/>
          </a:prstGeom>
          <a:ln w="63500" cmpd="sng">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FB87108D-6DF9-7843-8992-7D7375B433D9}"/>
              </a:ext>
            </a:extLst>
          </p:cNvPr>
          <p:cNvCxnSpPr>
            <a:cxnSpLocks/>
          </p:cNvCxnSpPr>
          <p:nvPr/>
        </p:nvCxnSpPr>
        <p:spPr>
          <a:xfrm flipV="1">
            <a:off x="4691857" y="1268413"/>
            <a:ext cx="468313" cy="324644"/>
          </a:xfrm>
          <a:prstGeom prst="straightConnector1">
            <a:avLst/>
          </a:prstGeom>
          <a:ln w="63500" cmpd="sng">
            <a:prstDash val="dash"/>
            <a:tailEnd type="triangle"/>
          </a:ln>
        </p:spPr>
        <p:style>
          <a:lnRef idx="1">
            <a:schemeClr val="accent1"/>
          </a:lnRef>
          <a:fillRef idx="0">
            <a:schemeClr val="accent1"/>
          </a:fillRef>
          <a:effectRef idx="0">
            <a:schemeClr val="accent1"/>
          </a:effectRef>
          <a:fontRef idx="minor">
            <a:schemeClr val="tx1"/>
          </a:fontRef>
        </p:style>
      </p:cxnSp>
      <p:sp>
        <p:nvSpPr>
          <p:cNvPr id="73" name="Rounded Rectangle 72">
            <a:extLst>
              <a:ext uri="{FF2B5EF4-FFF2-40B4-BE49-F238E27FC236}">
                <a16:creationId xmlns:a16="http://schemas.microsoft.com/office/drawing/2014/main" id="{09A07F54-F05C-5142-A0AF-4095B877DC09}"/>
              </a:ext>
            </a:extLst>
          </p:cNvPr>
          <p:cNvSpPr/>
          <p:nvPr/>
        </p:nvSpPr>
        <p:spPr>
          <a:xfrm>
            <a:off x="5448300" y="3789363"/>
            <a:ext cx="1799432" cy="719932"/>
          </a:xfrm>
          <a:prstGeom prst="roundRect">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t-EE" sz="1200" dirty="0">
                <a:solidFill>
                  <a:schemeClr val="tx1"/>
                </a:solidFill>
              </a:rPr>
              <a:t>Post-</a:t>
            </a:r>
            <a:r>
              <a:rPr lang="et-EE" sz="1200" dirty="0" err="1">
                <a:solidFill>
                  <a:schemeClr val="tx1"/>
                </a:solidFill>
              </a:rPr>
              <a:t>secondary</a:t>
            </a:r>
            <a:r>
              <a:rPr lang="et-EE" sz="1200" dirty="0">
                <a:solidFill>
                  <a:schemeClr val="tx1"/>
                </a:solidFill>
              </a:rPr>
              <a:t> </a:t>
            </a:r>
            <a:r>
              <a:rPr lang="et-EE" sz="1200" dirty="0" err="1">
                <a:solidFill>
                  <a:schemeClr val="tx1"/>
                </a:solidFill>
              </a:rPr>
              <a:t>technical</a:t>
            </a:r>
            <a:r>
              <a:rPr lang="et-EE" sz="1200" dirty="0">
                <a:solidFill>
                  <a:schemeClr val="tx1"/>
                </a:solidFill>
              </a:rPr>
              <a:t>/</a:t>
            </a:r>
            <a:r>
              <a:rPr lang="et-EE" sz="1200" dirty="0" err="1">
                <a:solidFill>
                  <a:schemeClr val="tx1"/>
                </a:solidFill>
              </a:rPr>
              <a:t>vocational</a:t>
            </a:r>
            <a:r>
              <a:rPr lang="et-EE" sz="1200" dirty="0">
                <a:solidFill>
                  <a:schemeClr val="tx1"/>
                </a:solidFill>
              </a:rPr>
              <a:t> </a:t>
            </a:r>
            <a:r>
              <a:rPr lang="et-EE" sz="1200" dirty="0" err="1">
                <a:solidFill>
                  <a:schemeClr val="tx1"/>
                </a:solidFill>
              </a:rPr>
              <a:t>school</a:t>
            </a:r>
            <a:endParaRPr lang="et-EE" sz="1200" dirty="0">
              <a:solidFill>
                <a:schemeClr val="tx1"/>
              </a:solidFill>
            </a:endParaRPr>
          </a:p>
        </p:txBody>
      </p:sp>
      <p:cxnSp>
        <p:nvCxnSpPr>
          <p:cNvPr id="74" name="Straight Arrow Connector 73">
            <a:extLst>
              <a:ext uri="{FF2B5EF4-FFF2-40B4-BE49-F238E27FC236}">
                <a16:creationId xmlns:a16="http://schemas.microsoft.com/office/drawing/2014/main" id="{BF877B24-4A57-C74A-A15D-781AE262F2D1}"/>
              </a:ext>
            </a:extLst>
          </p:cNvPr>
          <p:cNvCxnSpPr>
            <a:cxnSpLocks/>
          </p:cNvCxnSpPr>
          <p:nvPr/>
        </p:nvCxnSpPr>
        <p:spPr>
          <a:xfrm>
            <a:off x="4727575" y="2960688"/>
            <a:ext cx="756444" cy="731044"/>
          </a:xfrm>
          <a:prstGeom prst="straightConnector1">
            <a:avLst/>
          </a:prstGeom>
          <a:ln w="63500" cmpd="sng">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AF7EFAE2-48BD-0443-BA74-39C017E1FFFB}"/>
              </a:ext>
            </a:extLst>
          </p:cNvPr>
          <p:cNvCxnSpPr>
            <a:cxnSpLocks/>
            <a:stCxn id="36" idx="3"/>
          </p:cNvCxnSpPr>
          <p:nvPr/>
        </p:nvCxnSpPr>
        <p:spPr>
          <a:xfrm>
            <a:off x="4619625" y="3717132"/>
            <a:ext cx="1620044" cy="1727994"/>
          </a:xfrm>
          <a:prstGeom prst="straightConnector1">
            <a:avLst/>
          </a:prstGeom>
          <a:ln w="63500" cmpd="sng">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17A1A8C-CB56-4549-9E53-6ADAC8121209}"/>
              </a:ext>
            </a:extLst>
          </p:cNvPr>
          <p:cNvCxnSpPr>
            <a:cxnSpLocks/>
          </p:cNvCxnSpPr>
          <p:nvPr/>
        </p:nvCxnSpPr>
        <p:spPr>
          <a:xfrm flipV="1">
            <a:off x="6419850" y="2493169"/>
            <a:ext cx="0" cy="259556"/>
          </a:xfrm>
          <a:prstGeom prst="straightConnector1">
            <a:avLst/>
          </a:prstGeom>
          <a:ln w="63500" cmpd="sng">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A9C0C74A-19E5-F04E-A5DF-9FAA695F7B1C}"/>
              </a:ext>
            </a:extLst>
          </p:cNvPr>
          <p:cNvCxnSpPr>
            <a:cxnSpLocks/>
          </p:cNvCxnSpPr>
          <p:nvPr/>
        </p:nvCxnSpPr>
        <p:spPr>
          <a:xfrm flipV="1">
            <a:off x="4656138" y="2960688"/>
            <a:ext cx="827882" cy="540544"/>
          </a:xfrm>
          <a:prstGeom prst="straightConnector1">
            <a:avLst/>
          </a:prstGeom>
          <a:ln w="38100" cmpd="sng">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AB0788D-DA0F-7D41-B124-84F08352FC99}"/>
              </a:ext>
            </a:extLst>
          </p:cNvPr>
          <p:cNvCxnSpPr>
            <a:cxnSpLocks/>
          </p:cNvCxnSpPr>
          <p:nvPr/>
        </p:nvCxnSpPr>
        <p:spPr>
          <a:xfrm flipV="1">
            <a:off x="731044" y="4976813"/>
            <a:ext cx="580231" cy="0"/>
          </a:xfrm>
          <a:prstGeom prst="straightConnector1">
            <a:avLst/>
          </a:prstGeom>
          <a:ln w="63500" cmpd="sng">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8149163D-3301-834F-894F-86B90BF38F47}"/>
              </a:ext>
            </a:extLst>
          </p:cNvPr>
          <p:cNvCxnSpPr>
            <a:cxnSpLocks/>
          </p:cNvCxnSpPr>
          <p:nvPr/>
        </p:nvCxnSpPr>
        <p:spPr>
          <a:xfrm flipV="1">
            <a:off x="731044" y="5517357"/>
            <a:ext cx="626269" cy="0"/>
          </a:xfrm>
          <a:prstGeom prst="straightConnector1">
            <a:avLst/>
          </a:prstGeom>
          <a:ln w="63500" cmpd="sng">
            <a:prstDash val="solid"/>
            <a:tailEnd type="triangle"/>
          </a:ln>
        </p:spPr>
        <p:style>
          <a:lnRef idx="1">
            <a:schemeClr val="accent1"/>
          </a:lnRef>
          <a:fillRef idx="0">
            <a:schemeClr val="accent1"/>
          </a:fillRef>
          <a:effectRef idx="0">
            <a:schemeClr val="accent1"/>
          </a:effectRef>
          <a:fontRef idx="minor">
            <a:schemeClr val="tx1"/>
          </a:fontRef>
        </p:style>
      </p:cxnSp>
      <p:sp>
        <p:nvSpPr>
          <p:cNvPr id="28713" name="TextBox 106">
            <a:extLst>
              <a:ext uri="{FF2B5EF4-FFF2-40B4-BE49-F238E27FC236}">
                <a16:creationId xmlns:a16="http://schemas.microsoft.com/office/drawing/2014/main" id="{161D8D7F-7E85-8D19-C0CF-66AFC8FBE3A3}"/>
              </a:ext>
            </a:extLst>
          </p:cNvPr>
          <p:cNvSpPr txBox="1">
            <a:spLocks noChangeArrowheads="1"/>
          </p:cNvSpPr>
          <p:nvPr/>
        </p:nvSpPr>
        <p:spPr bwMode="auto">
          <a:xfrm>
            <a:off x="515144" y="4689475"/>
            <a:ext cx="118974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457200">
              <a:spcBef>
                <a:spcPct val="0"/>
              </a:spcBef>
              <a:buSzTx/>
              <a:buNone/>
            </a:pPr>
            <a:r>
              <a:rPr lang="en-GB" altLang="en-US" sz="900">
                <a:solidFill>
                  <a:schemeClr val="tx1"/>
                </a:solidFill>
              </a:rPr>
              <a:t>Without profession </a:t>
            </a:r>
            <a:endParaRPr lang="et-EE" altLang="en-US" sz="900">
              <a:solidFill>
                <a:schemeClr val="tx1"/>
              </a:solidFill>
            </a:endParaRPr>
          </a:p>
        </p:txBody>
      </p:sp>
      <p:sp>
        <p:nvSpPr>
          <p:cNvPr id="28714" name="TextBox 107">
            <a:extLst>
              <a:ext uri="{FF2B5EF4-FFF2-40B4-BE49-F238E27FC236}">
                <a16:creationId xmlns:a16="http://schemas.microsoft.com/office/drawing/2014/main" id="{D9C1C8F7-E709-9FD1-6826-65403D1E405F}"/>
              </a:ext>
            </a:extLst>
          </p:cNvPr>
          <p:cNvSpPr txBox="1">
            <a:spLocks noChangeArrowheads="1"/>
          </p:cNvSpPr>
          <p:nvPr/>
        </p:nvSpPr>
        <p:spPr bwMode="auto">
          <a:xfrm>
            <a:off x="551657" y="5264944"/>
            <a:ext cx="10230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457200">
              <a:spcBef>
                <a:spcPct val="0"/>
              </a:spcBef>
              <a:buSzTx/>
              <a:buNone/>
            </a:pPr>
            <a:r>
              <a:rPr lang="en-GB" altLang="en-US" sz="900">
                <a:solidFill>
                  <a:schemeClr val="tx1"/>
                </a:solidFill>
              </a:rPr>
              <a:t>With profession </a:t>
            </a:r>
            <a:endParaRPr lang="et-EE" altLang="en-US" sz="90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125B55B5-9930-374B-A234-C851899297EA}"/>
              </a:ext>
            </a:extLst>
          </p:cNvPr>
          <p:cNvCxnSpPr>
            <a:cxnSpLocks/>
          </p:cNvCxnSpPr>
          <p:nvPr/>
        </p:nvCxnSpPr>
        <p:spPr>
          <a:xfrm>
            <a:off x="5607050" y="2307432"/>
            <a:ext cx="1304925" cy="754063"/>
          </a:xfrm>
          <a:prstGeom prst="straightConnector1">
            <a:avLst/>
          </a:prstGeom>
          <a:ln w="63500" cmpd="sng">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851CC68-D8DD-9741-B6C5-878F49553BFB}"/>
              </a:ext>
            </a:extLst>
          </p:cNvPr>
          <p:cNvCxnSpPr>
            <a:cxnSpLocks/>
          </p:cNvCxnSpPr>
          <p:nvPr/>
        </p:nvCxnSpPr>
        <p:spPr>
          <a:xfrm flipV="1">
            <a:off x="5657850" y="1247775"/>
            <a:ext cx="271463" cy="517525"/>
          </a:xfrm>
          <a:prstGeom prst="straightConnector1">
            <a:avLst/>
          </a:prstGeom>
          <a:ln w="63500" cmpd="sng">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1307827-EA42-3E41-AC54-EF120AB02506}"/>
              </a:ext>
            </a:extLst>
          </p:cNvPr>
          <p:cNvSpPr/>
          <p:nvPr/>
        </p:nvSpPr>
        <p:spPr>
          <a:xfrm>
            <a:off x="7823994" y="2240757"/>
            <a:ext cx="2877344" cy="20685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t-EE" sz="900"/>
          </a:p>
        </p:txBody>
      </p:sp>
      <p:sp>
        <p:nvSpPr>
          <p:cNvPr id="7" name="Oval 6">
            <a:extLst>
              <a:ext uri="{FF2B5EF4-FFF2-40B4-BE49-F238E27FC236}">
                <a16:creationId xmlns:a16="http://schemas.microsoft.com/office/drawing/2014/main" id="{BD5B8989-7707-1A4D-BC8E-8B69A41EB7DF}"/>
              </a:ext>
            </a:extLst>
          </p:cNvPr>
          <p:cNvSpPr/>
          <p:nvPr/>
        </p:nvSpPr>
        <p:spPr>
          <a:xfrm>
            <a:off x="2432050" y="1787525"/>
            <a:ext cx="3348038" cy="3158332"/>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t-EE" sz="900" dirty="0"/>
          </a:p>
        </p:txBody>
      </p:sp>
      <p:cxnSp>
        <p:nvCxnSpPr>
          <p:cNvPr id="8" name="Straight Arrow Connector 7">
            <a:extLst>
              <a:ext uri="{FF2B5EF4-FFF2-40B4-BE49-F238E27FC236}">
                <a16:creationId xmlns:a16="http://schemas.microsoft.com/office/drawing/2014/main" id="{C66B68B4-145F-5A47-8790-B790C49A6A4F}"/>
              </a:ext>
            </a:extLst>
          </p:cNvPr>
          <p:cNvCxnSpPr>
            <a:cxnSpLocks/>
          </p:cNvCxnSpPr>
          <p:nvPr/>
        </p:nvCxnSpPr>
        <p:spPr>
          <a:xfrm>
            <a:off x="2220119" y="3984625"/>
            <a:ext cx="383381" cy="596107"/>
          </a:xfrm>
          <a:prstGeom prst="straightConnector1">
            <a:avLst/>
          </a:prstGeom>
          <a:ln w="63500" cmpd="sng">
            <a:prstDash val="dash"/>
            <a:tailEnd type="triangle"/>
          </a:ln>
        </p:spPr>
        <p:style>
          <a:lnRef idx="1">
            <a:schemeClr val="accent1"/>
          </a:lnRef>
          <a:fillRef idx="0">
            <a:schemeClr val="accent1"/>
          </a:fillRef>
          <a:effectRef idx="0">
            <a:schemeClr val="accent1"/>
          </a:effectRef>
          <a:fontRef idx="minor">
            <a:schemeClr val="tx1"/>
          </a:fontRef>
        </p:style>
      </p:cxnSp>
      <p:sp>
        <p:nvSpPr>
          <p:cNvPr id="30726" name="TextBox 49">
            <a:extLst>
              <a:ext uri="{FF2B5EF4-FFF2-40B4-BE49-F238E27FC236}">
                <a16:creationId xmlns:a16="http://schemas.microsoft.com/office/drawing/2014/main" id="{167BABE7-27E5-C4D8-0C8C-FCB8A2ED3EDB}"/>
              </a:ext>
            </a:extLst>
          </p:cNvPr>
          <p:cNvSpPr txBox="1">
            <a:spLocks noChangeArrowheads="1"/>
          </p:cNvSpPr>
          <p:nvPr/>
        </p:nvSpPr>
        <p:spPr bwMode="auto">
          <a:xfrm>
            <a:off x="7849394" y="2717800"/>
            <a:ext cx="2798010"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457200">
              <a:spcBef>
                <a:spcPct val="0"/>
              </a:spcBef>
              <a:buSzTx/>
              <a:buNone/>
            </a:pPr>
            <a:r>
              <a:rPr lang="en-US" altLang="en-US" sz="1200">
                <a:solidFill>
                  <a:schemeClr val="tx1"/>
                </a:solidFill>
              </a:rPr>
              <a:t>Professional HE/vocational education </a:t>
            </a:r>
          </a:p>
          <a:p>
            <a:pPr defTabSz="457200">
              <a:spcBef>
                <a:spcPct val="0"/>
              </a:spcBef>
              <a:buSzTx/>
              <a:buNone/>
            </a:pPr>
            <a:r>
              <a:rPr lang="en-US" altLang="en-US" sz="1200">
                <a:solidFill>
                  <a:schemeClr val="tx1"/>
                </a:solidFill>
              </a:rPr>
              <a:t>(short cycle),</a:t>
            </a:r>
            <a:endParaRPr lang="et-EE" altLang="en-US" sz="1200">
              <a:solidFill>
                <a:schemeClr val="tx1"/>
              </a:solidFill>
            </a:endParaRPr>
          </a:p>
        </p:txBody>
      </p:sp>
      <p:sp>
        <p:nvSpPr>
          <p:cNvPr id="30727" name="TextBox 50">
            <a:extLst>
              <a:ext uri="{FF2B5EF4-FFF2-40B4-BE49-F238E27FC236}">
                <a16:creationId xmlns:a16="http://schemas.microsoft.com/office/drawing/2014/main" id="{FF3A446C-C3AA-C822-1649-72BAF963FAC6}"/>
              </a:ext>
            </a:extLst>
          </p:cNvPr>
          <p:cNvSpPr txBox="1">
            <a:spLocks noChangeArrowheads="1"/>
          </p:cNvSpPr>
          <p:nvPr/>
        </p:nvSpPr>
        <p:spPr bwMode="auto">
          <a:xfrm>
            <a:off x="7860507" y="2456657"/>
            <a:ext cx="20413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457200">
              <a:spcBef>
                <a:spcPct val="0"/>
              </a:spcBef>
              <a:buSzTx/>
              <a:buNone/>
            </a:pPr>
            <a:r>
              <a:rPr lang="en-US" altLang="en-US" sz="1200">
                <a:solidFill>
                  <a:schemeClr val="tx1"/>
                </a:solidFill>
              </a:rPr>
              <a:t>Degree studies (long cycle)</a:t>
            </a:r>
            <a:endParaRPr lang="et-EE" altLang="en-US" sz="1200">
              <a:solidFill>
                <a:schemeClr val="tx1"/>
              </a:solidFill>
            </a:endParaRPr>
          </a:p>
        </p:txBody>
      </p:sp>
      <p:sp>
        <p:nvSpPr>
          <p:cNvPr id="11" name="Rounded Rectangle 10">
            <a:extLst>
              <a:ext uri="{FF2B5EF4-FFF2-40B4-BE49-F238E27FC236}">
                <a16:creationId xmlns:a16="http://schemas.microsoft.com/office/drawing/2014/main" id="{42CCA738-9C8E-4A47-870A-017B28EBAD59}"/>
              </a:ext>
            </a:extLst>
          </p:cNvPr>
          <p:cNvSpPr/>
          <p:nvPr/>
        </p:nvSpPr>
        <p:spPr>
          <a:xfrm>
            <a:off x="2649538" y="5540375"/>
            <a:ext cx="7831138" cy="62547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t-EE" sz="1200" dirty="0" err="1">
                <a:solidFill>
                  <a:srgbClr val="FFFF00"/>
                </a:solidFill>
              </a:rPr>
              <a:t>Labour</a:t>
            </a:r>
            <a:r>
              <a:rPr lang="et-EE" sz="1200" dirty="0">
                <a:solidFill>
                  <a:srgbClr val="FFFF00"/>
                </a:solidFill>
              </a:rPr>
              <a:t> market</a:t>
            </a:r>
          </a:p>
        </p:txBody>
      </p:sp>
      <p:sp>
        <p:nvSpPr>
          <p:cNvPr id="12" name="Rounded Rectangle 11">
            <a:extLst>
              <a:ext uri="{FF2B5EF4-FFF2-40B4-BE49-F238E27FC236}">
                <a16:creationId xmlns:a16="http://schemas.microsoft.com/office/drawing/2014/main" id="{26F0B6E9-F18E-2B45-8070-8E3305571D78}"/>
              </a:ext>
            </a:extLst>
          </p:cNvPr>
          <p:cNvSpPr/>
          <p:nvPr/>
        </p:nvSpPr>
        <p:spPr>
          <a:xfrm>
            <a:off x="2639219" y="674688"/>
            <a:ext cx="7857331" cy="59451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t-EE" sz="1200" dirty="0" err="1">
                <a:solidFill>
                  <a:srgbClr val="FFFF00"/>
                </a:solidFill>
              </a:rPr>
              <a:t>Labour</a:t>
            </a:r>
            <a:r>
              <a:rPr lang="et-EE" sz="1200" dirty="0">
                <a:solidFill>
                  <a:srgbClr val="FFFF00"/>
                </a:solidFill>
              </a:rPr>
              <a:t> market</a:t>
            </a:r>
          </a:p>
        </p:txBody>
      </p:sp>
      <p:sp>
        <p:nvSpPr>
          <p:cNvPr id="13" name="Rounded Rectangle 12">
            <a:extLst>
              <a:ext uri="{FF2B5EF4-FFF2-40B4-BE49-F238E27FC236}">
                <a16:creationId xmlns:a16="http://schemas.microsoft.com/office/drawing/2014/main" id="{0EB81D09-0584-0546-B0BD-94D8BF0985A3}"/>
              </a:ext>
            </a:extLst>
          </p:cNvPr>
          <p:cNvSpPr/>
          <p:nvPr/>
        </p:nvSpPr>
        <p:spPr>
          <a:xfrm>
            <a:off x="803275" y="2253457"/>
            <a:ext cx="2414588" cy="17319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t-EE" sz="900" dirty="0">
                <a:solidFill>
                  <a:srgbClr val="FFFF00"/>
                </a:solidFill>
              </a:rPr>
              <a:t>12</a:t>
            </a:r>
          </a:p>
        </p:txBody>
      </p:sp>
      <p:sp>
        <p:nvSpPr>
          <p:cNvPr id="14" name="Rounded Rectangle 13">
            <a:extLst>
              <a:ext uri="{FF2B5EF4-FFF2-40B4-BE49-F238E27FC236}">
                <a16:creationId xmlns:a16="http://schemas.microsoft.com/office/drawing/2014/main" id="{F18C9AD0-E686-7E48-B74E-F6E3621B9E7D}"/>
              </a:ext>
            </a:extLst>
          </p:cNvPr>
          <p:cNvSpPr/>
          <p:nvPr/>
        </p:nvSpPr>
        <p:spPr>
          <a:xfrm>
            <a:off x="1883569" y="4617244"/>
            <a:ext cx="1900238" cy="7651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altLang="en-US" sz="1200" dirty="0">
                <a:solidFill>
                  <a:schemeClr val="tx1"/>
                </a:solidFill>
              </a:rPr>
              <a:t>Vocational education 6-12 months</a:t>
            </a:r>
            <a:endParaRPr lang="et-EE" sz="1200" dirty="0">
              <a:solidFill>
                <a:schemeClr val="tx1"/>
              </a:solidFill>
            </a:endParaRPr>
          </a:p>
        </p:txBody>
      </p:sp>
      <p:sp>
        <p:nvSpPr>
          <p:cNvPr id="15" name="Rounded Rectangle 14">
            <a:extLst>
              <a:ext uri="{FF2B5EF4-FFF2-40B4-BE49-F238E27FC236}">
                <a16:creationId xmlns:a16="http://schemas.microsoft.com/office/drawing/2014/main" id="{DC89E7F2-B062-A04B-BFE2-2C08E4F2C22A}"/>
              </a:ext>
            </a:extLst>
          </p:cNvPr>
          <p:cNvSpPr/>
          <p:nvPr/>
        </p:nvSpPr>
        <p:spPr>
          <a:xfrm>
            <a:off x="4088607" y="1639094"/>
            <a:ext cx="1941513" cy="9191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t-EE" sz="1200">
              <a:solidFill>
                <a:srgbClr val="FFFF00"/>
              </a:solidFill>
            </a:endParaRPr>
          </a:p>
        </p:txBody>
      </p:sp>
      <p:sp>
        <p:nvSpPr>
          <p:cNvPr id="16" name="Rounded Rectangle 15">
            <a:extLst>
              <a:ext uri="{FF2B5EF4-FFF2-40B4-BE49-F238E27FC236}">
                <a16:creationId xmlns:a16="http://schemas.microsoft.com/office/drawing/2014/main" id="{57369712-CAF6-0940-8921-5DD974332BF3}"/>
              </a:ext>
            </a:extLst>
          </p:cNvPr>
          <p:cNvSpPr/>
          <p:nvPr/>
        </p:nvSpPr>
        <p:spPr>
          <a:xfrm>
            <a:off x="2612232" y="656432"/>
            <a:ext cx="2020094" cy="619919"/>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en-US" sz="1200" dirty="0">
                <a:solidFill>
                  <a:schemeClr val="tx1"/>
                </a:solidFill>
              </a:rPr>
              <a:t>In-house training </a:t>
            </a:r>
            <a:endParaRPr lang="et-EE" sz="1200" dirty="0">
              <a:solidFill>
                <a:schemeClr val="tx1"/>
              </a:solidFill>
            </a:endParaRPr>
          </a:p>
        </p:txBody>
      </p:sp>
      <p:sp>
        <p:nvSpPr>
          <p:cNvPr id="30734" name="TextBox 15">
            <a:extLst>
              <a:ext uri="{FF2B5EF4-FFF2-40B4-BE49-F238E27FC236}">
                <a16:creationId xmlns:a16="http://schemas.microsoft.com/office/drawing/2014/main" id="{F65EBE9A-1A8B-B700-99AE-492D1D1566F1}"/>
              </a:ext>
            </a:extLst>
          </p:cNvPr>
          <p:cNvSpPr txBox="1">
            <a:spLocks noChangeArrowheads="1"/>
          </p:cNvSpPr>
          <p:nvPr/>
        </p:nvSpPr>
        <p:spPr bwMode="auto">
          <a:xfrm>
            <a:off x="1257300" y="2957513"/>
            <a:ext cx="13356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457200">
              <a:spcBef>
                <a:spcPct val="0"/>
              </a:spcBef>
              <a:buSzTx/>
              <a:buNone/>
            </a:pPr>
            <a:r>
              <a:rPr lang="en-US" altLang="en-US" sz="1200">
                <a:solidFill>
                  <a:schemeClr val="tx1"/>
                </a:solidFill>
              </a:rPr>
              <a:t>Basic education </a:t>
            </a:r>
            <a:endParaRPr lang="et-EE" altLang="en-US" sz="1200">
              <a:solidFill>
                <a:schemeClr val="tx1"/>
              </a:solidFill>
            </a:endParaRPr>
          </a:p>
        </p:txBody>
      </p:sp>
      <p:sp>
        <p:nvSpPr>
          <p:cNvPr id="30735" name="TextBox 18">
            <a:extLst>
              <a:ext uri="{FF2B5EF4-FFF2-40B4-BE49-F238E27FC236}">
                <a16:creationId xmlns:a16="http://schemas.microsoft.com/office/drawing/2014/main" id="{D38939BE-B195-A564-E79A-F7D1C5652E6B}"/>
              </a:ext>
            </a:extLst>
          </p:cNvPr>
          <p:cNvSpPr txBox="1">
            <a:spLocks noChangeArrowheads="1"/>
          </p:cNvSpPr>
          <p:nvPr/>
        </p:nvSpPr>
        <p:spPr bwMode="auto">
          <a:xfrm>
            <a:off x="4764088" y="1772444"/>
            <a:ext cx="12623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457200">
              <a:spcBef>
                <a:spcPct val="0"/>
              </a:spcBef>
              <a:buSzTx/>
              <a:buNone/>
            </a:pPr>
            <a:r>
              <a:rPr lang="en-US" altLang="en-US" sz="1200">
                <a:solidFill>
                  <a:schemeClr val="tx1"/>
                </a:solidFill>
              </a:rPr>
              <a:t>Degree studies </a:t>
            </a:r>
            <a:endParaRPr lang="et-EE" altLang="en-US" sz="1200">
              <a:solidFill>
                <a:schemeClr val="tx1"/>
              </a:solidFill>
            </a:endParaRPr>
          </a:p>
        </p:txBody>
      </p:sp>
      <p:cxnSp>
        <p:nvCxnSpPr>
          <p:cNvPr id="19" name="Straight Arrow Connector 18">
            <a:extLst>
              <a:ext uri="{FF2B5EF4-FFF2-40B4-BE49-F238E27FC236}">
                <a16:creationId xmlns:a16="http://schemas.microsoft.com/office/drawing/2014/main" id="{5CB06EDE-3727-754F-8DCC-0BF4FCCAB043}"/>
              </a:ext>
            </a:extLst>
          </p:cNvPr>
          <p:cNvCxnSpPr>
            <a:cxnSpLocks/>
          </p:cNvCxnSpPr>
          <p:nvPr/>
        </p:nvCxnSpPr>
        <p:spPr>
          <a:xfrm>
            <a:off x="5435600" y="3709988"/>
            <a:ext cx="1841500" cy="1839913"/>
          </a:xfrm>
          <a:prstGeom prst="straightConnector1">
            <a:avLst/>
          </a:prstGeom>
          <a:ln w="63500" cmpd="sng">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3CAE25F-0CF8-254A-B364-393AB2B9F5C8}"/>
              </a:ext>
            </a:extLst>
          </p:cNvPr>
          <p:cNvCxnSpPr>
            <a:cxnSpLocks/>
          </p:cNvCxnSpPr>
          <p:nvPr/>
        </p:nvCxnSpPr>
        <p:spPr>
          <a:xfrm>
            <a:off x="4176713" y="4083844"/>
            <a:ext cx="778669" cy="1417638"/>
          </a:xfrm>
          <a:prstGeom prst="straightConnector1">
            <a:avLst/>
          </a:prstGeom>
          <a:ln w="63500" cmpd="sng">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E6DE2F3-2275-E241-9222-54C838A5DE49}"/>
              </a:ext>
            </a:extLst>
          </p:cNvPr>
          <p:cNvCxnSpPr>
            <a:cxnSpLocks/>
          </p:cNvCxnSpPr>
          <p:nvPr/>
        </p:nvCxnSpPr>
        <p:spPr>
          <a:xfrm flipV="1">
            <a:off x="2151857" y="1284288"/>
            <a:ext cx="498475" cy="879475"/>
          </a:xfrm>
          <a:prstGeom prst="straightConnector1">
            <a:avLst/>
          </a:prstGeom>
          <a:ln w="63500" cmpd="sng">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8B55FB5-E3E3-2F45-A0B2-9CA9C8908BCA}"/>
              </a:ext>
            </a:extLst>
          </p:cNvPr>
          <p:cNvCxnSpPr>
            <a:cxnSpLocks/>
          </p:cNvCxnSpPr>
          <p:nvPr/>
        </p:nvCxnSpPr>
        <p:spPr>
          <a:xfrm>
            <a:off x="4015582" y="2339182"/>
            <a:ext cx="2833688" cy="812006"/>
          </a:xfrm>
          <a:prstGeom prst="straightConnector1">
            <a:avLst/>
          </a:prstGeom>
          <a:ln w="63500" cmpd="sng">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A27C20F-28A7-3740-885A-086938865DA5}"/>
              </a:ext>
            </a:extLst>
          </p:cNvPr>
          <p:cNvCxnSpPr>
            <a:cxnSpLocks/>
          </p:cNvCxnSpPr>
          <p:nvPr/>
        </p:nvCxnSpPr>
        <p:spPr>
          <a:xfrm flipV="1">
            <a:off x="4285457" y="1302544"/>
            <a:ext cx="457200" cy="1033463"/>
          </a:xfrm>
          <a:prstGeom prst="straightConnector1">
            <a:avLst/>
          </a:prstGeom>
          <a:ln w="63500" cmpd="sng">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E3D24BF-4A7D-FE43-855F-648DC0CD9200}"/>
              </a:ext>
            </a:extLst>
          </p:cNvPr>
          <p:cNvCxnSpPr>
            <a:cxnSpLocks/>
          </p:cNvCxnSpPr>
          <p:nvPr/>
        </p:nvCxnSpPr>
        <p:spPr>
          <a:xfrm flipV="1">
            <a:off x="950913" y="6344444"/>
            <a:ext cx="9387682" cy="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17B8E78-044C-AB41-ACF6-1B47961C1D3F}"/>
              </a:ext>
            </a:extLst>
          </p:cNvPr>
          <p:cNvCxnSpPr>
            <a:cxnSpLocks/>
          </p:cNvCxnSpPr>
          <p:nvPr/>
        </p:nvCxnSpPr>
        <p:spPr>
          <a:xfrm>
            <a:off x="4428332" y="2613025"/>
            <a:ext cx="471488" cy="286544"/>
          </a:xfrm>
          <a:prstGeom prst="straightConnector1">
            <a:avLst/>
          </a:prstGeom>
          <a:ln w="63500" cmpd="sng">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AD221AA-A7E4-F44D-9398-39641C8614CA}"/>
              </a:ext>
            </a:extLst>
          </p:cNvPr>
          <p:cNvCxnSpPr>
            <a:cxnSpLocks/>
          </p:cNvCxnSpPr>
          <p:nvPr/>
        </p:nvCxnSpPr>
        <p:spPr>
          <a:xfrm flipV="1">
            <a:off x="4396582" y="2020888"/>
            <a:ext cx="377825" cy="304800"/>
          </a:xfrm>
          <a:prstGeom prst="straightConnector1">
            <a:avLst/>
          </a:prstGeom>
          <a:ln w="63500" cmpd="sng">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845CF23-556E-C84C-AA26-E3920E99A54F}"/>
              </a:ext>
            </a:extLst>
          </p:cNvPr>
          <p:cNvCxnSpPr>
            <a:cxnSpLocks/>
            <a:endCxn id="42" idx="2"/>
          </p:cNvCxnSpPr>
          <p:nvPr/>
        </p:nvCxnSpPr>
        <p:spPr>
          <a:xfrm flipV="1">
            <a:off x="5456238" y="3199607"/>
            <a:ext cx="1467644" cy="260350"/>
          </a:xfrm>
          <a:prstGeom prst="straightConnector1">
            <a:avLst/>
          </a:prstGeom>
          <a:ln w="63500" cmpd="sng">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91B0A23-2CC9-304A-AA97-E016BBC0A0B2}"/>
              </a:ext>
            </a:extLst>
          </p:cNvPr>
          <p:cNvCxnSpPr>
            <a:cxnSpLocks/>
          </p:cNvCxnSpPr>
          <p:nvPr/>
        </p:nvCxnSpPr>
        <p:spPr>
          <a:xfrm flipV="1">
            <a:off x="5347494" y="2533650"/>
            <a:ext cx="0" cy="527050"/>
          </a:xfrm>
          <a:prstGeom prst="straightConnector1">
            <a:avLst/>
          </a:prstGeom>
          <a:ln w="635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E00650D-55EA-C74F-9149-3BFE3C9D666B}"/>
              </a:ext>
            </a:extLst>
          </p:cNvPr>
          <p:cNvCxnSpPr>
            <a:cxnSpLocks/>
          </p:cNvCxnSpPr>
          <p:nvPr/>
        </p:nvCxnSpPr>
        <p:spPr>
          <a:xfrm>
            <a:off x="5020469" y="2594769"/>
            <a:ext cx="0" cy="374650"/>
          </a:xfrm>
          <a:prstGeom prst="straightConnector1">
            <a:avLst/>
          </a:prstGeom>
          <a:ln w="63500">
            <a:prstDash val="solid"/>
            <a:tailEnd type="triangle"/>
          </a:ln>
        </p:spPr>
        <p:style>
          <a:lnRef idx="1">
            <a:schemeClr val="accent1"/>
          </a:lnRef>
          <a:fillRef idx="0">
            <a:schemeClr val="accent1"/>
          </a:fillRef>
          <a:effectRef idx="0">
            <a:schemeClr val="accent1"/>
          </a:effectRef>
          <a:fontRef idx="minor">
            <a:schemeClr val="tx1"/>
          </a:fontRef>
        </p:style>
      </p:cxnSp>
      <p:sp>
        <p:nvSpPr>
          <p:cNvPr id="30747" name="TextBox 78">
            <a:extLst>
              <a:ext uri="{FF2B5EF4-FFF2-40B4-BE49-F238E27FC236}">
                <a16:creationId xmlns:a16="http://schemas.microsoft.com/office/drawing/2014/main" id="{113CDEE5-35EF-E10C-2608-76BA2653B9C1}"/>
              </a:ext>
            </a:extLst>
          </p:cNvPr>
          <p:cNvSpPr txBox="1">
            <a:spLocks noChangeArrowheads="1"/>
          </p:cNvSpPr>
          <p:nvPr/>
        </p:nvSpPr>
        <p:spPr bwMode="auto">
          <a:xfrm>
            <a:off x="4835525" y="6525419"/>
            <a:ext cx="45236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457200">
              <a:spcBef>
                <a:spcPct val="0"/>
              </a:spcBef>
              <a:buSzTx/>
              <a:buNone/>
            </a:pPr>
            <a:r>
              <a:rPr lang="et-EE" altLang="en-US" sz="900">
                <a:solidFill>
                  <a:schemeClr val="tx1"/>
                </a:solidFill>
              </a:rPr>
              <a:t>TIME</a:t>
            </a:r>
          </a:p>
        </p:txBody>
      </p:sp>
      <p:cxnSp>
        <p:nvCxnSpPr>
          <p:cNvPr id="31" name="Straight Arrow Connector 30">
            <a:extLst>
              <a:ext uri="{FF2B5EF4-FFF2-40B4-BE49-F238E27FC236}">
                <a16:creationId xmlns:a16="http://schemas.microsoft.com/office/drawing/2014/main" id="{638E4054-46FD-5B43-92A0-9D372492E2D2}"/>
              </a:ext>
            </a:extLst>
          </p:cNvPr>
          <p:cNvCxnSpPr>
            <a:cxnSpLocks/>
          </p:cNvCxnSpPr>
          <p:nvPr/>
        </p:nvCxnSpPr>
        <p:spPr>
          <a:xfrm flipV="1">
            <a:off x="8374063" y="1320800"/>
            <a:ext cx="503238" cy="879475"/>
          </a:xfrm>
          <a:prstGeom prst="straightConnector1">
            <a:avLst/>
          </a:prstGeom>
          <a:ln w="63500" cmpd="sng">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584A347-87E9-B24F-B67E-3A6494E92A27}"/>
              </a:ext>
            </a:extLst>
          </p:cNvPr>
          <p:cNvCxnSpPr>
            <a:cxnSpLocks/>
          </p:cNvCxnSpPr>
          <p:nvPr/>
        </p:nvCxnSpPr>
        <p:spPr>
          <a:xfrm flipV="1">
            <a:off x="7399338" y="4245769"/>
            <a:ext cx="864394" cy="1238250"/>
          </a:xfrm>
          <a:prstGeom prst="straightConnector1">
            <a:avLst/>
          </a:prstGeom>
          <a:ln w="63500" cmpd="sng">
            <a:prstDash val="solid"/>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a:extLst>
              <a:ext uri="{FF2B5EF4-FFF2-40B4-BE49-F238E27FC236}">
                <a16:creationId xmlns:a16="http://schemas.microsoft.com/office/drawing/2014/main" id="{1C3EA324-2C6A-EE45-9169-F1BC8FEE37D2}"/>
              </a:ext>
            </a:extLst>
          </p:cNvPr>
          <p:cNvSpPr/>
          <p:nvPr/>
        </p:nvSpPr>
        <p:spPr>
          <a:xfrm>
            <a:off x="2809082" y="2253457"/>
            <a:ext cx="1602581" cy="1767681"/>
          </a:xfrm>
          <a:prstGeom prst="roundRect">
            <a:avLst/>
          </a:prstGeom>
          <a:solidFill>
            <a:srgbClr val="FFFF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t-EE" sz="1200">
              <a:solidFill>
                <a:srgbClr val="FFFF00"/>
              </a:solidFill>
            </a:endParaRPr>
          </a:p>
        </p:txBody>
      </p:sp>
      <p:sp>
        <p:nvSpPr>
          <p:cNvPr id="30751" name="TextBox 16">
            <a:extLst>
              <a:ext uri="{FF2B5EF4-FFF2-40B4-BE49-F238E27FC236}">
                <a16:creationId xmlns:a16="http://schemas.microsoft.com/office/drawing/2014/main" id="{182FEFF3-E16E-2BFE-FD63-6712472C8640}"/>
              </a:ext>
            </a:extLst>
          </p:cNvPr>
          <p:cNvSpPr txBox="1">
            <a:spLocks noChangeArrowheads="1"/>
          </p:cNvSpPr>
          <p:nvPr/>
        </p:nvSpPr>
        <p:spPr bwMode="auto">
          <a:xfrm>
            <a:off x="2891632" y="2564607"/>
            <a:ext cx="1418978"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457200">
              <a:spcBef>
                <a:spcPct val="0"/>
              </a:spcBef>
              <a:buSzTx/>
              <a:buNone/>
            </a:pPr>
            <a:r>
              <a:rPr lang="et-EE" altLang="en-US" sz="1200">
                <a:solidFill>
                  <a:schemeClr val="tx1"/>
                </a:solidFill>
              </a:rPr>
              <a:t>Upper secondary </a:t>
            </a:r>
          </a:p>
          <a:p>
            <a:pPr defTabSz="457200">
              <a:spcBef>
                <a:spcPct val="0"/>
              </a:spcBef>
              <a:buSzTx/>
              <a:buNone/>
            </a:pPr>
            <a:r>
              <a:rPr lang="et-EE" altLang="en-US" sz="1200">
                <a:solidFill>
                  <a:schemeClr val="tx1"/>
                </a:solidFill>
              </a:rPr>
              <a:t>education</a:t>
            </a:r>
          </a:p>
        </p:txBody>
      </p:sp>
      <p:sp>
        <p:nvSpPr>
          <p:cNvPr id="35" name="Rounded Rectangle 34">
            <a:extLst>
              <a:ext uri="{FF2B5EF4-FFF2-40B4-BE49-F238E27FC236}">
                <a16:creationId xmlns:a16="http://schemas.microsoft.com/office/drawing/2014/main" id="{7F474F95-6859-B448-A9F7-431BE2BF7B01}"/>
              </a:ext>
            </a:extLst>
          </p:cNvPr>
          <p:cNvSpPr/>
          <p:nvPr/>
        </p:nvSpPr>
        <p:spPr>
          <a:xfrm>
            <a:off x="4144963" y="2988469"/>
            <a:ext cx="1288257" cy="4953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t-EE" sz="900">
              <a:solidFill>
                <a:srgbClr val="FFFF00"/>
              </a:solidFill>
            </a:endParaRPr>
          </a:p>
        </p:txBody>
      </p:sp>
      <p:sp>
        <p:nvSpPr>
          <p:cNvPr id="36" name="Rounded Rectangle 35">
            <a:extLst>
              <a:ext uri="{FF2B5EF4-FFF2-40B4-BE49-F238E27FC236}">
                <a16:creationId xmlns:a16="http://schemas.microsoft.com/office/drawing/2014/main" id="{38A50ADD-3817-474F-BD8A-446198ED8572}"/>
              </a:ext>
            </a:extLst>
          </p:cNvPr>
          <p:cNvSpPr/>
          <p:nvPr/>
        </p:nvSpPr>
        <p:spPr>
          <a:xfrm>
            <a:off x="4141788" y="3498057"/>
            <a:ext cx="1558132" cy="4953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t-EE" sz="900">
              <a:solidFill>
                <a:srgbClr val="FFFF00"/>
              </a:solidFill>
            </a:endParaRPr>
          </a:p>
        </p:txBody>
      </p:sp>
      <p:sp>
        <p:nvSpPr>
          <p:cNvPr id="30754" name="TextBox 19">
            <a:extLst>
              <a:ext uri="{FF2B5EF4-FFF2-40B4-BE49-F238E27FC236}">
                <a16:creationId xmlns:a16="http://schemas.microsoft.com/office/drawing/2014/main" id="{B8287193-9783-FB89-A35C-EC02A6ED113E}"/>
              </a:ext>
            </a:extLst>
          </p:cNvPr>
          <p:cNvSpPr txBox="1">
            <a:spLocks noChangeArrowheads="1"/>
          </p:cNvSpPr>
          <p:nvPr/>
        </p:nvSpPr>
        <p:spPr bwMode="auto">
          <a:xfrm>
            <a:off x="4455319" y="3563938"/>
            <a:ext cx="12088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457200">
              <a:spcBef>
                <a:spcPct val="0"/>
              </a:spcBef>
              <a:buSzTx/>
              <a:buNone/>
            </a:pPr>
            <a:r>
              <a:rPr lang="et-EE" altLang="en-US" sz="1200">
                <a:solidFill>
                  <a:schemeClr val="tx1"/>
                </a:solidFill>
              </a:rPr>
              <a:t>Vocational </a:t>
            </a:r>
          </a:p>
          <a:p>
            <a:pPr defTabSz="457200">
              <a:spcBef>
                <a:spcPct val="0"/>
              </a:spcBef>
              <a:buSzTx/>
              <a:buNone/>
            </a:pPr>
            <a:r>
              <a:rPr lang="et-EE" altLang="en-US" sz="1200">
                <a:solidFill>
                  <a:schemeClr val="tx1"/>
                </a:solidFill>
              </a:rPr>
              <a:t>education</a:t>
            </a:r>
          </a:p>
        </p:txBody>
      </p:sp>
      <p:sp>
        <p:nvSpPr>
          <p:cNvPr id="30755" name="TextBox 17">
            <a:extLst>
              <a:ext uri="{FF2B5EF4-FFF2-40B4-BE49-F238E27FC236}">
                <a16:creationId xmlns:a16="http://schemas.microsoft.com/office/drawing/2014/main" id="{4ABBE57C-76E5-EC4B-1C2C-DE3158C86E11}"/>
              </a:ext>
            </a:extLst>
          </p:cNvPr>
          <p:cNvSpPr txBox="1">
            <a:spLocks noChangeArrowheads="1"/>
          </p:cNvSpPr>
          <p:nvPr/>
        </p:nvSpPr>
        <p:spPr bwMode="auto">
          <a:xfrm>
            <a:off x="4152107" y="2960688"/>
            <a:ext cx="1583531"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457200">
              <a:spcBef>
                <a:spcPct val="0"/>
              </a:spcBef>
              <a:buSzTx/>
              <a:buNone/>
            </a:pPr>
            <a:r>
              <a:rPr lang="en-US" altLang="en-US" sz="1200">
                <a:solidFill>
                  <a:schemeClr val="tx1"/>
                </a:solidFill>
              </a:rPr>
              <a:t>Professional HE</a:t>
            </a:r>
          </a:p>
          <a:p>
            <a:pPr defTabSz="457200">
              <a:spcBef>
                <a:spcPct val="0"/>
              </a:spcBef>
              <a:buSzTx/>
              <a:buNone/>
            </a:pPr>
            <a:r>
              <a:rPr lang="en-US" altLang="en-US" sz="1200">
                <a:solidFill>
                  <a:schemeClr val="tx1"/>
                </a:solidFill>
              </a:rPr>
              <a:t>Applied universities</a:t>
            </a:r>
            <a:endParaRPr lang="et-EE" altLang="en-US" sz="1200">
              <a:solidFill>
                <a:schemeClr val="tx1"/>
              </a:solidFill>
            </a:endParaRPr>
          </a:p>
        </p:txBody>
      </p:sp>
      <p:sp>
        <p:nvSpPr>
          <p:cNvPr id="30756" name="TextBox 71">
            <a:extLst>
              <a:ext uri="{FF2B5EF4-FFF2-40B4-BE49-F238E27FC236}">
                <a16:creationId xmlns:a16="http://schemas.microsoft.com/office/drawing/2014/main" id="{B77E945C-1C49-A50E-760E-65F51C91A498}"/>
              </a:ext>
            </a:extLst>
          </p:cNvPr>
          <p:cNvSpPr txBox="1">
            <a:spLocks noChangeArrowheads="1"/>
          </p:cNvSpPr>
          <p:nvPr/>
        </p:nvSpPr>
        <p:spPr bwMode="auto">
          <a:xfrm>
            <a:off x="3060700" y="4191794"/>
            <a:ext cx="1571264"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457200">
              <a:spcBef>
                <a:spcPct val="0"/>
              </a:spcBef>
              <a:buSzTx/>
              <a:buNone/>
            </a:pPr>
            <a:r>
              <a:rPr lang="en-US" altLang="en-US" sz="1000">
                <a:solidFill>
                  <a:schemeClr val="tx1"/>
                </a:solidFill>
              </a:rPr>
              <a:t>Educational consortium </a:t>
            </a:r>
            <a:endParaRPr lang="et-EE" altLang="en-US" sz="1000">
              <a:solidFill>
                <a:schemeClr val="tx1"/>
              </a:solidFill>
            </a:endParaRPr>
          </a:p>
        </p:txBody>
      </p:sp>
      <p:sp>
        <p:nvSpPr>
          <p:cNvPr id="30757" name="TextBox 51">
            <a:extLst>
              <a:ext uri="{FF2B5EF4-FFF2-40B4-BE49-F238E27FC236}">
                <a16:creationId xmlns:a16="http://schemas.microsoft.com/office/drawing/2014/main" id="{0D55CF05-A69D-20B3-A1CC-1EECEC7F402F}"/>
              </a:ext>
            </a:extLst>
          </p:cNvPr>
          <p:cNvSpPr txBox="1">
            <a:spLocks noChangeArrowheads="1"/>
          </p:cNvSpPr>
          <p:nvPr/>
        </p:nvSpPr>
        <p:spPr bwMode="auto">
          <a:xfrm>
            <a:off x="7860507" y="2924969"/>
            <a:ext cx="28567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457200">
              <a:spcBef>
                <a:spcPct val="0"/>
              </a:spcBef>
              <a:buSzTx/>
              <a:buNone/>
            </a:pPr>
            <a:endParaRPr lang="et-EE" altLang="en-US" sz="1200">
              <a:solidFill>
                <a:schemeClr val="tx1"/>
              </a:solidFill>
            </a:endParaRPr>
          </a:p>
          <a:p>
            <a:pPr defTabSz="457200">
              <a:spcBef>
                <a:spcPct val="0"/>
              </a:spcBef>
              <a:buSzTx/>
              <a:buNone/>
            </a:pPr>
            <a:r>
              <a:rPr lang="en-US" altLang="en-US" sz="1200">
                <a:solidFill>
                  <a:schemeClr val="tx1"/>
                </a:solidFill>
              </a:rPr>
              <a:t>Upper secondary schools for adults </a:t>
            </a:r>
          </a:p>
          <a:p>
            <a:pPr defTabSz="457200">
              <a:spcBef>
                <a:spcPct val="0"/>
              </a:spcBef>
              <a:buSzTx/>
              <a:buNone/>
            </a:pPr>
            <a:r>
              <a:rPr lang="en-US" altLang="en-US" sz="1200">
                <a:solidFill>
                  <a:schemeClr val="tx1"/>
                </a:solidFill>
              </a:rPr>
              <a:t>Continuing education</a:t>
            </a:r>
            <a:r>
              <a:rPr lang="et-EE" altLang="en-US" sz="1200">
                <a:solidFill>
                  <a:schemeClr val="tx1"/>
                </a:solidFill>
              </a:rPr>
              <a:t>, </a:t>
            </a:r>
          </a:p>
          <a:p>
            <a:pPr defTabSz="457200">
              <a:spcBef>
                <a:spcPct val="0"/>
              </a:spcBef>
              <a:buSzTx/>
              <a:buNone/>
            </a:pPr>
            <a:r>
              <a:rPr lang="en-US" altLang="en-US" sz="1200">
                <a:solidFill>
                  <a:schemeClr val="tx1"/>
                </a:solidFill>
              </a:rPr>
              <a:t>Informal education, </a:t>
            </a:r>
          </a:p>
          <a:p>
            <a:pPr defTabSz="457200">
              <a:spcBef>
                <a:spcPct val="0"/>
              </a:spcBef>
              <a:buSzTx/>
              <a:buNone/>
            </a:pPr>
            <a:r>
              <a:rPr lang="en-US" altLang="en-US" sz="1200">
                <a:solidFill>
                  <a:schemeClr val="tx1"/>
                </a:solidFill>
              </a:rPr>
              <a:t>Hobby education</a:t>
            </a:r>
          </a:p>
        </p:txBody>
      </p:sp>
      <p:sp>
        <p:nvSpPr>
          <p:cNvPr id="42" name="Rounded Rectangle 41">
            <a:extLst>
              <a:ext uri="{FF2B5EF4-FFF2-40B4-BE49-F238E27FC236}">
                <a16:creationId xmlns:a16="http://schemas.microsoft.com/office/drawing/2014/main" id="{0DD3474A-9B9B-4B41-8C0C-3F8107FC43E4}"/>
              </a:ext>
            </a:extLst>
          </p:cNvPr>
          <p:cNvSpPr/>
          <p:nvPr/>
        </p:nvSpPr>
        <p:spPr>
          <a:xfrm rot="5400000">
            <a:off x="6081713" y="2723357"/>
            <a:ext cx="2637632" cy="95329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en-US" sz="1200" dirty="0">
                <a:solidFill>
                  <a:schemeClr val="tx1"/>
                </a:solidFill>
              </a:rPr>
              <a:t>Life-long learning </a:t>
            </a:r>
            <a:endParaRPr lang="et-EE" sz="1200" dirty="0">
              <a:solidFill>
                <a:schemeClr val="tx1"/>
              </a:solidFill>
            </a:endParaRPr>
          </a:p>
        </p:txBody>
      </p:sp>
      <p:cxnSp>
        <p:nvCxnSpPr>
          <p:cNvPr id="43" name="Straight Arrow Connector 42">
            <a:extLst>
              <a:ext uri="{FF2B5EF4-FFF2-40B4-BE49-F238E27FC236}">
                <a16:creationId xmlns:a16="http://schemas.microsoft.com/office/drawing/2014/main" id="{16BF41A1-8D55-F649-AD6A-5991075C651B}"/>
              </a:ext>
            </a:extLst>
          </p:cNvPr>
          <p:cNvCxnSpPr>
            <a:cxnSpLocks/>
          </p:cNvCxnSpPr>
          <p:nvPr/>
        </p:nvCxnSpPr>
        <p:spPr>
          <a:xfrm>
            <a:off x="7599363" y="1287463"/>
            <a:ext cx="649288" cy="984250"/>
          </a:xfrm>
          <a:prstGeom prst="straightConnector1">
            <a:avLst/>
          </a:prstGeom>
          <a:ln w="63500" cmpd="sng">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53455FA-A424-C04A-9A57-BC8703ADE993}"/>
              </a:ext>
            </a:extLst>
          </p:cNvPr>
          <p:cNvCxnSpPr>
            <a:cxnSpLocks/>
          </p:cNvCxnSpPr>
          <p:nvPr/>
        </p:nvCxnSpPr>
        <p:spPr>
          <a:xfrm>
            <a:off x="8766969" y="4191794"/>
            <a:ext cx="773113" cy="1348581"/>
          </a:xfrm>
          <a:prstGeom prst="straightConnector1">
            <a:avLst/>
          </a:prstGeom>
          <a:ln w="63500" cmpd="sng">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F8D851E-8B4C-C746-A287-3D64AD939F58}"/>
              </a:ext>
            </a:extLst>
          </p:cNvPr>
          <p:cNvSpPr/>
          <p:nvPr/>
        </p:nvSpPr>
        <p:spPr>
          <a:xfrm>
            <a:off x="4176713" y="2971800"/>
            <a:ext cx="1523207" cy="9866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t-EE" sz="900"/>
          </a:p>
        </p:txBody>
      </p:sp>
      <p:cxnSp>
        <p:nvCxnSpPr>
          <p:cNvPr id="46" name="Straight Connector 45">
            <a:extLst>
              <a:ext uri="{FF2B5EF4-FFF2-40B4-BE49-F238E27FC236}">
                <a16:creationId xmlns:a16="http://schemas.microsoft.com/office/drawing/2014/main" id="{41D37E7D-6DD1-FB4A-B543-00311D5C7AD7}"/>
              </a:ext>
            </a:extLst>
          </p:cNvPr>
          <p:cNvCxnSpPr>
            <a:cxnSpLocks/>
          </p:cNvCxnSpPr>
          <p:nvPr/>
        </p:nvCxnSpPr>
        <p:spPr>
          <a:xfrm>
            <a:off x="4223544" y="3572669"/>
            <a:ext cx="1210469"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AA3486A-15C3-914C-8657-F96F5E18BABB}"/>
              </a:ext>
            </a:extLst>
          </p:cNvPr>
          <p:cNvCxnSpPr>
            <a:cxnSpLocks/>
          </p:cNvCxnSpPr>
          <p:nvPr/>
        </p:nvCxnSpPr>
        <p:spPr>
          <a:xfrm flipV="1">
            <a:off x="731044" y="5049044"/>
            <a:ext cx="580231" cy="0"/>
          </a:xfrm>
          <a:prstGeom prst="straightConnector1">
            <a:avLst/>
          </a:prstGeom>
          <a:ln w="63500" cmpd="sng">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A7577A2-CCE4-8846-B8C9-20ACBE0AB8BD}"/>
              </a:ext>
            </a:extLst>
          </p:cNvPr>
          <p:cNvCxnSpPr>
            <a:cxnSpLocks/>
          </p:cNvCxnSpPr>
          <p:nvPr/>
        </p:nvCxnSpPr>
        <p:spPr>
          <a:xfrm flipV="1">
            <a:off x="731044" y="5517357"/>
            <a:ext cx="626269" cy="0"/>
          </a:xfrm>
          <a:prstGeom prst="straightConnector1">
            <a:avLst/>
          </a:prstGeom>
          <a:ln w="63500" cmpd="sng">
            <a:prstDash val="solid"/>
            <a:tailEnd type="triangle"/>
          </a:ln>
        </p:spPr>
        <p:style>
          <a:lnRef idx="1">
            <a:schemeClr val="accent1"/>
          </a:lnRef>
          <a:fillRef idx="0">
            <a:schemeClr val="accent1"/>
          </a:fillRef>
          <a:effectRef idx="0">
            <a:schemeClr val="accent1"/>
          </a:effectRef>
          <a:fontRef idx="minor">
            <a:schemeClr val="tx1"/>
          </a:fontRef>
        </p:style>
      </p:cxnSp>
      <p:sp>
        <p:nvSpPr>
          <p:cNvPr id="30765" name="TextBox 106">
            <a:extLst>
              <a:ext uri="{FF2B5EF4-FFF2-40B4-BE49-F238E27FC236}">
                <a16:creationId xmlns:a16="http://schemas.microsoft.com/office/drawing/2014/main" id="{D101D19E-38C0-5E30-0BDB-42ED3EB6B346}"/>
              </a:ext>
            </a:extLst>
          </p:cNvPr>
          <p:cNvSpPr txBox="1">
            <a:spLocks noChangeArrowheads="1"/>
          </p:cNvSpPr>
          <p:nvPr/>
        </p:nvSpPr>
        <p:spPr bwMode="auto">
          <a:xfrm>
            <a:off x="515144" y="4689475"/>
            <a:ext cx="118974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457200">
              <a:spcBef>
                <a:spcPct val="0"/>
              </a:spcBef>
              <a:buSzTx/>
              <a:buNone/>
            </a:pPr>
            <a:r>
              <a:rPr lang="en-GB" altLang="en-US" sz="900">
                <a:solidFill>
                  <a:schemeClr val="tx1"/>
                </a:solidFill>
              </a:rPr>
              <a:t>Without profession </a:t>
            </a:r>
            <a:endParaRPr lang="et-EE" altLang="en-US" sz="900">
              <a:solidFill>
                <a:schemeClr val="tx1"/>
              </a:solidFill>
            </a:endParaRPr>
          </a:p>
        </p:txBody>
      </p:sp>
      <p:sp>
        <p:nvSpPr>
          <p:cNvPr id="30766" name="TextBox 107">
            <a:extLst>
              <a:ext uri="{FF2B5EF4-FFF2-40B4-BE49-F238E27FC236}">
                <a16:creationId xmlns:a16="http://schemas.microsoft.com/office/drawing/2014/main" id="{4A598824-C5AF-E48E-8A02-6B5A324D8C6C}"/>
              </a:ext>
            </a:extLst>
          </p:cNvPr>
          <p:cNvSpPr txBox="1">
            <a:spLocks noChangeArrowheads="1"/>
          </p:cNvSpPr>
          <p:nvPr/>
        </p:nvSpPr>
        <p:spPr bwMode="auto">
          <a:xfrm>
            <a:off x="551657" y="5264944"/>
            <a:ext cx="10230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457200">
              <a:spcBef>
                <a:spcPct val="0"/>
              </a:spcBef>
              <a:buSzTx/>
              <a:buNone/>
            </a:pPr>
            <a:r>
              <a:rPr lang="en-GB" altLang="en-US" sz="900">
                <a:solidFill>
                  <a:schemeClr val="tx1"/>
                </a:solidFill>
              </a:rPr>
              <a:t>With profession </a:t>
            </a:r>
            <a:endParaRPr lang="et-EE" altLang="en-US" sz="900">
              <a:solidFill>
                <a:schemeClr val="tx1"/>
              </a:solidFill>
            </a:endParaRPr>
          </a:p>
        </p:txBody>
      </p:sp>
      <p:sp>
        <p:nvSpPr>
          <p:cNvPr id="30767" name="TextBox 1">
            <a:extLst>
              <a:ext uri="{FF2B5EF4-FFF2-40B4-BE49-F238E27FC236}">
                <a16:creationId xmlns:a16="http://schemas.microsoft.com/office/drawing/2014/main" id="{0026C6DE-5180-233D-7F91-D0D977C81D70}"/>
              </a:ext>
            </a:extLst>
          </p:cNvPr>
          <p:cNvSpPr txBox="1">
            <a:spLocks noChangeArrowheads="1"/>
          </p:cNvSpPr>
          <p:nvPr/>
        </p:nvSpPr>
        <p:spPr bwMode="auto">
          <a:xfrm>
            <a:off x="803275" y="3393282"/>
            <a:ext cx="33345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457200">
              <a:spcBef>
                <a:spcPct val="0"/>
              </a:spcBef>
              <a:buSzTx/>
              <a:buNone/>
            </a:pPr>
            <a:r>
              <a:rPr lang="et-EE" altLang="en-US" sz="1600">
                <a:solidFill>
                  <a:schemeClr val="tx1"/>
                </a:solidFill>
              </a:rPr>
              <a:t> </a:t>
            </a:r>
            <a:r>
              <a:rPr lang="en-US" altLang="en-US" sz="1600">
                <a:solidFill>
                  <a:schemeClr val="tx1"/>
                </a:solidFill>
              </a:rPr>
              <a:t>Compulsory secondary education</a:t>
            </a:r>
            <a:endParaRPr lang="et-EE" altLang="en-US" sz="1600">
              <a:solidFill>
                <a:schemeClr val="tx1"/>
              </a:solidFill>
            </a:endParaRPr>
          </a:p>
        </p:txBody>
      </p:sp>
      <p:cxnSp>
        <p:nvCxnSpPr>
          <p:cNvPr id="52" name="Straight Arrow Connector 51">
            <a:extLst>
              <a:ext uri="{FF2B5EF4-FFF2-40B4-BE49-F238E27FC236}">
                <a16:creationId xmlns:a16="http://schemas.microsoft.com/office/drawing/2014/main" id="{AC2ED98C-9C00-9448-865A-74CE59999412}"/>
              </a:ext>
            </a:extLst>
          </p:cNvPr>
          <p:cNvCxnSpPr>
            <a:cxnSpLocks/>
          </p:cNvCxnSpPr>
          <p:nvPr/>
        </p:nvCxnSpPr>
        <p:spPr>
          <a:xfrm>
            <a:off x="4295775" y="4005263"/>
            <a:ext cx="673894" cy="913607"/>
          </a:xfrm>
          <a:prstGeom prst="straightConnector1">
            <a:avLst/>
          </a:prstGeom>
          <a:ln w="63500" cmpd="sng">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Rounded Rectangle 52">
            <a:extLst>
              <a:ext uri="{FF2B5EF4-FFF2-40B4-BE49-F238E27FC236}">
                <a16:creationId xmlns:a16="http://schemas.microsoft.com/office/drawing/2014/main" id="{F8B7562E-117B-674E-A4DC-597738690004}"/>
              </a:ext>
            </a:extLst>
          </p:cNvPr>
          <p:cNvSpPr/>
          <p:nvPr/>
        </p:nvSpPr>
        <p:spPr>
          <a:xfrm>
            <a:off x="4987132" y="4791075"/>
            <a:ext cx="1900238" cy="7651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altLang="en-US" sz="1200" dirty="0">
                <a:solidFill>
                  <a:schemeClr val="tx1"/>
                </a:solidFill>
              </a:rPr>
              <a:t>Vocational education 6-12 months</a:t>
            </a:r>
            <a:endParaRPr lang="et-EE" sz="1200" dirty="0">
              <a:solidFill>
                <a:schemeClr val="tx1"/>
              </a:solidFill>
            </a:endParaRPr>
          </a:p>
        </p:txBody>
      </p:sp>
      <p:cxnSp>
        <p:nvCxnSpPr>
          <p:cNvPr id="54" name="Straight Arrow Connector 53">
            <a:extLst>
              <a:ext uri="{FF2B5EF4-FFF2-40B4-BE49-F238E27FC236}">
                <a16:creationId xmlns:a16="http://schemas.microsoft.com/office/drawing/2014/main" id="{01ED2756-FC67-9E4A-9100-05258B6A121F}"/>
              </a:ext>
            </a:extLst>
          </p:cNvPr>
          <p:cNvCxnSpPr>
            <a:cxnSpLocks/>
          </p:cNvCxnSpPr>
          <p:nvPr/>
        </p:nvCxnSpPr>
        <p:spPr>
          <a:xfrm>
            <a:off x="3215482" y="5372894"/>
            <a:ext cx="396081" cy="144463"/>
          </a:xfrm>
          <a:prstGeom prst="straightConnector1">
            <a:avLst/>
          </a:prstGeom>
          <a:ln w="63500" cmpd="sng">
            <a:prstDash val="dashDot"/>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Content Placeholder 3">
            <a:extLst>
              <a:ext uri="{FF2B5EF4-FFF2-40B4-BE49-F238E27FC236}">
                <a16:creationId xmlns:a16="http://schemas.microsoft.com/office/drawing/2014/main" id="{859242AC-9F3F-BD42-895D-C0F3CC6C0F11}"/>
              </a:ext>
            </a:extLst>
          </p:cNvPr>
          <p:cNvSpPr>
            <a:spLocks noGrp="1"/>
          </p:cNvSpPr>
          <p:nvPr>
            <p:ph idx="1"/>
          </p:nvPr>
        </p:nvSpPr>
        <p:spPr>
          <a:xfrm>
            <a:off x="486707" y="1692655"/>
            <a:ext cx="10502900" cy="5688806"/>
          </a:xfrm>
        </p:spPr>
        <p:txBody>
          <a:bodyPr/>
          <a:lstStyle/>
          <a:p>
            <a:r>
              <a:rPr lang="en-US" altLang="en-US" dirty="0"/>
              <a:t>Consolidation of higher education (three public universities, instead of six) in order to reduce duplication.</a:t>
            </a:r>
          </a:p>
          <a:p>
            <a:r>
              <a:rPr lang="en-US" altLang="en-US" dirty="0"/>
              <a:t>Developing academic Estonian language, combining it with internalization of higher education </a:t>
            </a:r>
          </a:p>
          <a:p>
            <a:r>
              <a:rPr lang="en-US" altLang="en-US" dirty="0"/>
              <a:t>Increasing the self-liability of learners via the development of a novel funding model of higher education (tuition based education)</a:t>
            </a:r>
          </a:p>
        </p:txBody>
      </p:sp>
      <p:sp>
        <p:nvSpPr>
          <p:cNvPr id="32771" name="Title 5">
            <a:extLst>
              <a:ext uri="{FF2B5EF4-FFF2-40B4-BE49-F238E27FC236}">
                <a16:creationId xmlns:a16="http://schemas.microsoft.com/office/drawing/2014/main" id="{70742B37-8042-9ECA-B682-F47E6A7EE055}"/>
              </a:ext>
            </a:extLst>
          </p:cNvPr>
          <p:cNvSpPr>
            <a:spLocks noGrp="1"/>
          </p:cNvSpPr>
          <p:nvPr>
            <p:ph type="title"/>
          </p:nvPr>
        </p:nvSpPr>
        <p:spPr>
          <a:xfrm>
            <a:off x="407194" y="-4763"/>
            <a:ext cx="10502900" cy="1143000"/>
          </a:xfrm>
        </p:spPr>
        <p:txBody>
          <a:bodyPr/>
          <a:lstStyle/>
          <a:p>
            <a:r>
              <a:rPr lang="en-US" altLang="en-US" sz="4000" dirty="0"/>
              <a:t>Consolidation of higher education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3">
            <a:extLst>
              <a:ext uri="{FF2B5EF4-FFF2-40B4-BE49-F238E27FC236}">
                <a16:creationId xmlns:a16="http://schemas.microsoft.com/office/drawing/2014/main" id="{82096818-2B27-E96C-0121-0E88F89028DC}"/>
              </a:ext>
            </a:extLst>
          </p:cNvPr>
          <p:cNvSpPr>
            <a:spLocks noGrp="1"/>
          </p:cNvSpPr>
          <p:nvPr>
            <p:ph idx="1"/>
          </p:nvPr>
        </p:nvSpPr>
        <p:spPr>
          <a:xfrm>
            <a:off x="529354" y="1999727"/>
            <a:ext cx="10502900" cy="5337969"/>
          </a:xfrm>
        </p:spPr>
        <p:txBody>
          <a:bodyPr/>
          <a:lstStyle/>
          <a:p>
            <a:r>
              <a:rPr lang="en-US" altLang="en-US" dirty="0"/>
              <a:t>Withdrawal from the rigid Bologna system (3+2): implementing short (3+1) and long (4+1 or 4+2) flexible systems of higher education cycle and creating a legal system required for this</a:t>
            </a:r>
          </a:p>
          <a:p>
            <a:r>
              <a:rPr lang="en-US" altLang="en-US" dirty="0"/>
              <a:t>Creating a legal system for nano-degrees (study modules of 3-6 months) on master’s level</a:t>
            </a:r>
          </a:p>
          <a:p>
            <a:r>
              <a:rPr lang="en-US" altLang="en-US" dirty="0"/>
              <a:t>Increasing the self-liability of learners via the development of a novel funding model of higher education (tuition based education)</a:t>
            </a:r>
          </a:p>
          <a:p>
            <a:endParaRPr lang="en-US" altLang="en-US" dirty="0"/>
          </a:p>
          <a:p>
            <a:endParaRPr lang="en-US" altLang="en-US" dirty="0"/>
          </a:p>
        </p:txBody>
      </p:sp>
      <p:sp>
        <p:nvSpPr>
          <p:cNvPr id="33795" name="Title 5">
            <a:extLst>
              <a:ext uri="{FF2B5EF4-FFF2-40B4-BE49-F238E27FC236}">
                <a16:creationId xmlns:a16="http://schemas.microsoft.com/office/drawing/2014/main" id="{5A6A9D0F-B23B-793B-7FE7-866B5E57C1BE}"/>
              </a:ext>
            </a:extLst>
          </p:cNvPr>
          <p:cNvSpPr txBox="1">
            <a:spLocks/>
          </p:cNvSpPr>
          <p:nvPr/>
        </p:nvSpPr>
        <p:spPr bwMode="auto">
          <a:xfrm>
            <a:off x="440648" y="209956"/>
            <a:ext cx="10502900" cy="1143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lvl1pPr>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127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90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2540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3175000" indent="-635000">
              <a:spcBef>
                <a:spcPts val="5900"/>
              </a:spcBef>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3632200" indent="-635000" defTabSz="8255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4089400" indent="-635000" defTabSz="8255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4546600" indent="-635000" defTabSz="8255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5003800" indent="-635000" defTabSz="825500" eaLnBrk="0" fontAlgn="base" hangingPunct="0">
              <a:spcBef>
                <a:spcPts val="5900"/>
              </a:spcBef>
              <a:spcAft>
                <a:spcPct val="0"/>
              </a:spcAft>
              <a:buSzPct val="125000"/>
              <a:buChar char="•"/>
              <a:defRPr sz="5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spcBef>
                <a:spcPct val="0"/>
              </a:spcBef>
              <a:buSzTx/>
              <a:buFontTx/>
              <a:buNone/>
            </a:pPr>
            <a:r>
              <a:rPr lang="en-US" altLang="en-US" sz="4000" dirty="0">
                <a:solidFill>
                  <a:schemeClr val="tx1"/>
                </a:solidFill>
                <a:latin typeface="+mj-lt"/>
                <a:ea typeface="Helvetica Neue Medium" panose="02000503000000020004" pitchFamily="2" charset="0"/>
                <a:cs typeface="Helvetica Neue Medium" panose="02000503000000020004" pitchFamily="2" charset="0"/>
                <a:sym typeface="Helvetica Neue Medium" panose="02000503000000020004" pitchFamily="2" charset="0"/>
              </a:rPr>
              <a:t>Decentralization of higher education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44B8-8DC5-D00A-E581-3A2BC3B7F3BF}"/>
              </a:ext>
            </a:extLst>
          </p:cNvPr>
          <p:cNvSpPr>
            <a:spLocks noGrp="1"/>
          </p:cNvSpPr>
          <p:nvPr>
            <p:ph type="title"/>
          </p:nvPr>
        </p:nvSpPr>
        <p:spPr/>
        <p:txBody>
          <a:bodyPr/>
          <a:lstStyle/>
          <a:p>
            <a:r>
              <a:rPr lang="et-EE" dirty="0" err="1"/>
              <a:t>Concluding</a:t>
            </a:r>
            <a:r>
              <a:rPr lang="et-EE" dirty="0"/>
              <a:t> </a:t>
            </a:r>
            <a:r>
              <a:rPr lang="et-EE" dirty="0" err="1"/>
              <a:t>remarks</a:t>
            </a:r>
            <a:endParaRPr lang="et-EE" dirty="0"/>
          </a:p>
        </p:txBody>
      </p:sp>
      <p:sp>
        <p:nvSpPr>
          <p:cNvPr id="3" name="Content Placeholder 2">
            <a:extLst>
              <a:ext uri="{FF2B5EF4-FFF2-40B4-BE49-F238E27FC236}">
                <a16:creationId xmlns:a16="http://schemas.microsoft.com/office/drawing/2014/main" id="{59018C08-3D7F-473A-E8AE-3F9B054432A7}"/>
              </a:ext>
            </a:extLst>
          </p:cNvPr>
          <p:cNvSpPr>
            <a:spLocks noGrp="1"/>
          </p:cNvSpPr>
          <p:nvPr>
            <p:ph idx="1"/>
          </p:nvPr>
        </p:nvSpPr>
        <p:spPr/>
        <p:txBody>
          <a:bodyPr/>
          <a:lstStyle/>
          <a:p>
            <a:r>
              <a:rPr lang="en-GB" dirty="0"/>
              <a:t>Technological developments are unpredictable (Chat GPT), consequences: labour market affects,  increasing importance of oral expression of students</a:t>
            </a:r>
          </a:p>
          <a:p>
            <a:r>
              <a:rPr lang="en-GB" dirty="0"/>
              <a:t>We need closer cooperation between different levels of education</a:t>
            </a:r>
          </a:p>
          <a:p>
            <a:r>
              <a:rPr lang="en-GB" dirty="0"/>
              <a:t>As labour market changes, education will become more fragmented</a:t>
            </a:r>
          </a:p>
          <a:p>
            <a:pPr marL="0" indent="0">
              <a:buNone/>
            </a:pPr>
            <a:r>
              <a:rPr lang="en-GB"/>
              <a:t>   and </a:t>
            </a:r>
            <a:r>
              <a:rPr lang="en-GB" dirty="0"/>
              <a:t>individual (micro credentials) </a:t>
            </a:r>
          </a:p>
          <a:p>
            <a:r>
              <a:rPr lang="en-GB" dirty="0"/>
              <a:t>Decentralisation and </a:t>
            </a:r>
            <a:r>
              <a:rPr lang="en-GB" dirty="0" err="1"/>
              <a:t>individualisaton</a:t>
            </a:r>
            <a:r>
              <a:rPr lang="en-GB" dirty="0"/>
              <a:t> of education means that regional colleges are important drivers of local developments and labour markets.</a:t>
            </a:r>
          </a:p>
        </p:txBody>
      </p:sp>
    </p:spTree>
    <p:extLst>
      <p:ext uri="{BB962C8B-B14F-4D97-AF65-F5344CB8AC3E}">
        <p14:creationId xmlns:p14="http://schemas.microsoft.com/office/powerpoint/2010/main" val="414719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6D795-AC2F-BEC3-9EBD-4D0270E30F9D}"/>
              </a:ext>
            </a:extLst>
          </p:cNvPr>
          <p:cNvSpPr>
            <a:spLocks noGrp="1"/>
          </p:cNvSpPr>
          <p:nvPr>
            <p:ph type="title"/>
          </p:nvPr>
        </p:nvSpPr>
        <p:spPr/>
        <p:txBody>
          <a:bodyPr/>
          <a:lstStyle/>
          <a:p>
            <a:endParaRPr lang="et-EE"/>
          </a:p>
        </p:txBody>
      </p:sp>
      <p:sp>
        <p:nvSpPr>
          <p:cNvPr id="4" name="Content Placeholder 3">
            <a:extLst>
              <a:ext uri="{FF2B5EF4-FFF2-40B4-BE49-F238E27FC236}">
                <a16:creationId xmlns:a16="http://schemas.microsoft.com/office/drawing/2014/main" id="{C5233548-7989-D84F-E016-DE7642903D67}"/>
              </a:ext>
            </a:extLst>
          </p:cNvPr>
          <p:cNvSpPr txBox="1">
            <a:spLocks noGrp="1"/>
          </p:cNvSpPr>
          <p:nvPr>
            <p:ph idx="1"/>
          </p:nvPr>
        </p:nvSpPr>
        <p:spPr>
          <a:xfrm>
            <a:off x="838200" y="1825625"/>
            <a:ext cx="4895335" cy="3728200"/>
          </a:xfrm>
          <a:prstGeom prst="rect">
            <a:avLst/>
          </a:prstGeom>
          <a:noFill/>
        </p:spPr>
        <p:txBody>
          <a:bodyPr wrap="square">
            <a:spAutoFit/>
          </a:bodyPr>
          <a:lstStyle/>
          <a:p>
            <a:r>
              <a:rPr lang="en-GB" altLang="en-US" sz="4400" dirty="0"/>
              <a:t>Estonian education in the future.</a:t>
            </a:r>
            <a:br>
              <a:rPr lang="en-GB" altLang="en-US" sz="4400" dirty="0"/>
            </a:br>
            <a:r>
              <a:rPr lang="en-GB" altLang="en-US" sz="4400" dirty="0"/>
              <a:t>Vision paper (2018)</a:t>
            </a:r>
          </a:p>
          <a:p>
            <a:endParaRPr lang="en-GB" sz="4000" dirty="0"/>
          </a:p>
          <a:p>
            <a:r>
              <a:rPr lang="en-GB" sz="2400" b="0" i="0" u="none" strike="noStrike" dirty="0">
                <a:solidFill>
                  <a:srgbClr val="333333"/>
                </a:solidFill>
                <a:effectLst/>
                <a:latin typeface="EC Square Sans Regular"/>
              </a:rPr>
              <a:t>The </a:t>
            </a:r>
            <a:r>
              <a:rPr lang="en-GB" sz="2400" b="0" i="0" u="sng" dirty="0">
                <a:solidFill>
                  <a:srgbClr val="170072"/>
                </a:solidFill>
                <a:effectLst/>
                <a:latin typeface="EC Square Sans Regular"/>
                <a:hlinkClick r:id="rId2"/>
              </a:rPr>
              <a:t>Estonian Education Strategy 2021–2035 </a:t>
            </a:r>
            <a:r>
              <a:rPr lang="en-GB" sz="2400" b="0" i="0" u="none" strike="noStrike" dirty="0">
                <a:solidFill>
                  <a:srgbClr val="333333"/>
                </a:solidFill>
                <a:effectLst/>
                <a:latin typeface="EC Square Sans Regular"/>
              </a:rPr>
              <a:t>(adopted in November 2021 by the Government) </a:t>
            </a:r>
            <a:endParaRPr lang="en-GB" sz="2400" dirty="0"/>
          </a:p>
        </p:txBody>
      </p:sp>
      <p:pic>
        <p:nvPicPr>
          <p:cNvPr id="6" name="Picture 5">
            <a:extLst>
              <a:ext uri="{FF2B5EF4-FFF2-40B4-BE49-F238E27FC236}">
                <a16:creationId xmlns:a16="http://schemas.microsoft.com/office/drawing/2014/main" id="{79DC780F-B798-D785-7615-D439BE78C4E5}"/>
              </a:ext>
            </a:extLst>
          </p:cNvPr>
          <p:cNvPicPr>
            <a:picLocks noChangeAspect="1"/>
          </p:cNvPicPr>
          <p:nvPr/>
        </p:nvPicPr>
        <p:blipFill>
          <a:blip r:embed="rId3"/>
          <a:stretch>
            <a:fillRect/>
          </a:stretch>
        </p:blipFill>
        <p:spPr>
          <a:xfrm>
            <a:off x="6324084" y="86497"/>
            <a:ext cx="4832523" cy="6858000"/>
          </a:xfrm>
          <a:prstGeom prst="rect">
            <a:avLst/>
          </a:prstGeom>
        </p:spPr>
      </p:pic>
    </p:spTree>
    <p:extLst>
      <p:ext uri="{BB962C8B-B14F-4D97-AF65-F5344CB8AC3E}">
        <p14:creationId xmlns:p14="http://schemas.microsoft.com/office/powerpoint/2010/main" val="254310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8767EC9E-FE5C-EC8C-3EF5-C9C41666EE19}"/>
              </a:ext>
            </a:extLst>
          </p:cNvPr>
          <p:cNvSpPr>
            <a:spLocks noGrp="1"/>
          </p:cNvSpPr>
          <p:nvPr>
            <p:ph type="title"/>
          </p:nvPr>
        </p:nvSpPr>
        <p:spPr>
          <a:xfrm>
            <a:off x="844550" y="177800"/>
            <a:ext cx="10502900" cy="838994"/>
          </a:xfrm>
        </p:spPr>
        <p:txBody>
          <a:bodyPr/>
          <a:lstStyle/>
          <a:p>
            <a:pPr eaLnBrk="1"/>
            <a:r>
              <a:rPr lang="en-US" altLang="en-US" sz="4000" dirty="0"/>
              <a:t>Structure of the Policy Paper</a:t>
            </a:r>
          </a:p>
        </p:txBody>
      </p:sp>
      <p:sp>
        <p:nvSpPr>
          <p:cNvPr id="15363" name="Content Placeholder 1">
            <a:extLst>
              <a:ext uri="{FF2B5EF4-FFF2-40B4-BE49-F238E27FC236}">
                <a16:creationId xmlns:a16="http://schemas.microsoft.com/office/drawing/2014/main" id="{4157BEBA-B4A1-EF0E-540A-C5B89E72A8CD}"/>
              </a:ext>
            </a:extLst>
          </p:cNvPr>
          <p:cNvSpPr>
            <a:spLocks noGrp="1"/>
          </p:cNvSpPr>
          <p:nvPr>
            <p:ph idx="1"/>
          </p:nvPr>
        </p:nvSpPr>
        <p:spPr>
          <a:xfrm>
            <a:off x="844550" y="1901377"/>
            <a:ext cx="10502900" cy="5206206"/>
          </a:xfrm>
        </p:spPr>
        <p:txBody>
          <a:bodyPr/>
          <a:lstStyle/>
          <a:p>
            <a:r>
              <a:rPr lang="en-US" altLang="en-US" dirty="0"/>
              <a:t>Global trends and the role of Estonia within</a:t>
            </a:r>
          </a:p>
          <a:p>
            <a:pPr lvl="1"/>
            <a:r>
              <a:rPr lang="en-US" altLang="en-US" sz="2200" dirty="0"/>
              <a:t>Great global trends</a:t>
            </a:r>
          </a:p>
          <a:p>
            <a:pPr lvl="1"/>
            <a:r>
              <a:rPr lang="en-US" altLang="en-US" sz="2200" dirty="0"/>
              <a:t>Trends affecting education and </a:t>
            </a:r>
            <a:r>
              <a:rPr lang="en-GB" altLang="en-US" sz="2200" dirty="0"/>
              <a:t>labour</a:t>
            </a:r>
            <a:r>
              <a:rPr lang="en-US" altLang="en-US" sz="2200" dirty="0"/>
              <a:t> market</a:t>
            </a:r>
          </a:p>
          <a:p>
            <a:r>
              <a:rPr lang="en-US" altLang="en-US" dirty="0"/>
              <a:t>Long-term vision of Estonia’s competitiveness</a:t>
            </a:r>
          </a:p>
          <a:p>
            <a:r>
              <a:rPr lang="en-US" altLang="en-US" dirty="0"/>
              <a:t>How do the current activities of the Ministry of Education and Research provide support in moving towards the vision?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9A823-F1BA-FD63-8238-D29412E74177}"/>
              </a:ext>
            </a:extLst>
          </p:cNvPr>
          <p:cNvPicPr>
            <a:picLocks noChangeAspect="1"/>
          </p:cNvPicPr>
          <p:nvPr/>
        </p:nvPicPr>
        <p:blipFill>
          <a:blip r:embed="rId2"/>
          <a:stretch>
            <a:fillRect/>
          </a:stretch>
        </p:blipFill>
        <p:spPr>
          <a:xfrm>
            <a:off x="2209800" y="885064"/>
            <a:ext cx="7772400" cy="5087871"/>
          </a:xfrm>
          <a:prstGeom prst="rect">
            <a:avLst/>
          </a:prstGeom>
        </p:spPr>
      </p:pic>
      <p:sp>
        <p:nvSpPr>
          <p:cNvPr id="5" name="TextBox 4">
            <a:extLst>
              <a:ext uri="{FF2B5EF4-FFF2-40B4-BE49-F238E27FC236}">
                <a16:creationId xmlns:a16="http://schemas.microsoft.com/office/drawing/2014/main" id="{E2A5426A-1AEB-9E4A-AB95-7F84148087C7}"/>
              </a:ext>
            </a:extLst>
          </p:cNvPr>
          <p:cNvSpPr txBox="1"/>
          <p:nvPr/>
        </p:nvSpPr>
        <p:spPr>
          <a:xfrm>
            <a:off x="596348" y="10421"/>
            <a:ext cx="11369138" cy="707886"/>
          </a:xfrm>
          <a:prstGeom prst="rect">
            <a:avLst/>
          </a:prstGeom>
          <a:noFill/>
        </p:spPr>
        <p:txBody>
          <a:bodyPr wrap="none" rtlCol="0">
            <a:spAutoFit/>
          </a:bodyPr>
          <a:lstStyle/>
          <a:p>
            <a:r>
              <a:rPr lang="et-EE" sz="4000" dirty="0"/>
              <a:t>Global </a:t>
            </a:r>
            <a:r>
              <a:rPr lang="et-EE" sz="4000" dirty="0" err="1"/>
              <a:t>trends</a:t>
            </a:r>
            <a:r>
              <a:rPr lang="et-EE" sz="4000" dirty="0"/>
              <a:t> </a:t>
            </a:r>
            <a:r>
              <a:rPr lang="et-EE" sz="4000" dirty="0" err="1"/>
              <a:t>affecting</a:t>
            </a:r>
            <a:r>
              <a:rPr lang="et-EE" sz="4000" dirty="0"/>
              <a:t> </a:t>
            </a:r>
            <a:r>
              <a:rPr lang="et-EE" sz="4000" dirty="0" err="1"/>
              <a:t>labour</a:t>
            </a:r>
            <a:r>
              <a:rPr lang="et-EE" sz="4000" dirty="0"/>
              <a:t> </a:t>
            </a:r>
            <a:r>
              <a:rPr lang="et-EE" sz="4000" dirty="0" err="1"/>
              <a:t>markets</a:t>
            </a:r>
            <a:r>
              <a:rPr lang="et-EE" sz="4000" dirty="0"/>
              <a:t> and </a:t>
            </a:r>
            <a:r>
              <a:rPr lang="et-EE" sz="4000" dirty="0" err="1"/>
              <a:t>education</a:t>
            </a:r>
            <a:r>
              <a:rPr lang="et-EE" sz="4000" dirty="0"/>
              <a:t> </a:t>
            </a:r>
          </a:p>
        </p:txBody>
      </p:sp>
    </p:spTree>
    <p:extLst>
      <p:ext uri="{BB962C8B-B14F-4D97-AF65-F5344CB8AC3E}">
        <p14:creationId xmlns:p14="http://schemas.microsoft.com/office/powerpoint/2010/main" val="809888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7633DD27-8EFF-50DD-B5AB-4F80368BB4C0}"/>
              </a:ext>
            </a:extLst>
          </p:cNvPr>
          <p:cNvSpPr>
            <a:spLocks noGrp="1"/>
          </p:cNvSpPr>
          <p:nvPr>
            <p:ph type="title"/>
          </p:nvPr>
        </p:nvSpPr>
        <p:spPr/>
        <p:txBody>
          <a:bodyPr/>
          <a:lstStyle/>
          <a:p>
            <a:r>
              <a:rPr lang="en-US" altLang="en-US"/>
              <a:t>T competences</a:t>
            </a:r>
          </a:p>
        </p:txBody>
      </p:sp>
      <p:sp>
        <p:nvSpPr>
          <p:cNvPr id="5" name="Rounded Rectangle 4">
            <a:extLst>
              <a:ext uri="{FF2B5EF4-FFF2-40B4-BE49-F238E27FC236}">
                <a16:creationId xmlns:a16="http://schemas.microsoft.com/office/drawing/2014/main" id="{CBA37736-D1AB-2540-813B-DBA8257E921D}"/>
              </a:ext>
            </a:extLst>
          </p:cNvPr>
          <p:cNvSpPr/>
          <p:nvPr/>
        </p:nvSpPr>
        <p:spPr>
          <a:xfrm>
            <a:off x="5921375" y="1802607"/>
            <a:ext cx="534988" cy="4905375"/>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000"/>
          </a:p>
        </p:txBody>
      </p:sp>
      <p:sp>
        <p:nvSpPr>
          <p:cNvPr id="4" name="Rectangle 3">
            <a:extLst>
              <a:ext uri="{FF2B5EF4-FFF2-40B4-BE49-F238E27FC236}">
                <a16:creationId xmlns:a16="http://schemas.microsoft.com/office/drawing/2014/main" id="{D065B004-E7FD-3E4A-A1C2-A6E5EAAEBDD1}"/>
              </a:ext>
            </a:extLst>
          </p:cNvPr>
          <p:cNvSpPr/>
          <p:nvPr/>
        </p:nvSpPr>
        <p:spPr>
          <a:xfrm>
            <a:off x="3299619" y="1440657"/>
            <a:ext cx="5779294" cy="3619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000"/>
          </a:p>
        </p:txBody>
      </p:sp>
      <p:sp>
        <p:nvSpPr>
          <p:cNvPr id="6" name="Rectangle 5">
            <a:extLst>
              <a:ext uri="{FF2B5EF4-FFF2-40B4-BE49-F238E27FC236}">
                <a16:creationId xmlns:a16="http://schemas.microsoft.com/office/drawing/2014/main" id="{AD6C050D-1EEC-B647-9CCC-2295ECAEE7C0}"/>
              </a:ext>
            </a:extLst>
          </p:cNvPr>
          <p:cNvSpPr/>
          <p:nvPr/>
        </p:nvSpPr>
        <p:spPr>
          <a:xfrm>
            <a:off x="4334669" y="1802607"/>
            <a:ext cx="465931" cy="330993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000"/>
          </a:p>
        </p:txBody>
      </p:sp>
      <p:sp>
        <p:nvSpPr>
          <p:cNvPr id="7" name="Rectangle 6">
            <a:extLst>
              <a:ext uri="{FF2B5EF4-FFF2-40B4-BE49-F238E27FC236}">
                <a16:creationId xmlns:a16="http://schemas.microsoft.com/office/drawing/2014/main" id="{868F31EE-2E93-044E-B51D-1C3336787E30}"/>
              </a:ext>
            </a:extLst>
          </p:cNvPr>
          <p:cNvSpPr/>
          <p:nvPr/>
        </p:nvSpPr>
        <p:spPr>
          <a:xfrm>
            <a:off x="7693025" y="1802607"/>
            <a:ext cx="465932" cy="330993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000"/>
          </a:p>
        </p:txBody>
      </p:sp>
      <p:sp>
        <p:nvSpPr>
          <p:cNvPr id="8" name="Rectangle 7">
            <a:extLst>
              <a:ext uri="{FF2B5EF4-FFF2-40B4-BE49-F238E27FC236}">
                <a16:creationId xmlns:a16="http://schemas.microsoft.com/office/drawing/2014/main" id="{2DD040E7-5445-2C4E-8B76-31244EBE88FC}"/>
              </a:ext>
            </a:extLst>
          </p:cNvPr>
          <p:cNvSpPr/>
          <p:nvPr/>
        </p:nvSpPr>
        <p:spPr>
          <a:xfrm>
            <a:off x="2074069" y="1440657"/>
            <a:ext cx="8143875" cy="3619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down)">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down)">
                                      <p:cBhvr>
                                        <p:cTn id="20" dur="500"/>
                                        <p:tgtEl>
                                          <p:spTgt spid="6"/>
                                        </p:tgtEl>
                                      </p:cBhvr>
                                    </p:animEffect>
                                  </p:childTnLst>
                                </p:cTn>
                              </p:par>
                              <p:par>
                                <p:cTn id="21" presetID="12" presetClass="entr" presetSubtype="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ppt_y</p:attrName>
                                        </p:attrNameLst>
                                      </p:cBhvr>
                                      <p:tavLst>
                                        <p:tav tm="0">
                                          <p:val>
                                            <p:strVal val="#ppt_y-#ppt_h*1.125000"/>
                                          </p:val>
                                        </p:tav>
                                        <p:tav tm="100000">
                                          <p:val>
                                            <p:strVal val="#ppt_y"/>
                                          </p:val>
                                        </p:tav>
                                      </p:tavLst>
                                    </p:anim>
                                    <p:animEffect transition="in" filter="wipe(down)">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A23A0-0E1F-FF0A-3468-D5B85E8BBCF6}"/>
              </a:ext>
            </a:extLst>
          </p:cNvPr>
          <p:cNvSpPr>
            <a:spLocks noGrp="1"/>
          </p:cNvSpPr>
          <p:nvPr>
            <p:ph idx="1"/>
          </p:nvPr>
        </p:nvSpPr>
        <p:spPr>
          <a:xfrm>
            <a:off x="234177" y="1069372"/>
            <a:ext cx="6110868" cy="4428180"/>
          </a:xfrm>
        </p:spPr>
        <p:txBody>
          <a:bodyPr>
            <a:noAutofit/>
          </a:bodyPr>
          <a:lstStyle/>
          <a:p>
            <a:r>
              <a:rPr lang="en-GB" dirty="0"/>
              <a:t>Sensemaking (critical thinking)</a:t>
            </a:r>
          </a:p>
          <a:p>
            <a:r>
              <a:rPr lang="en-GB" dirty="0"/>
              <a:t>Social Intelligence (empathy)</a:t>
            </a:r>
          </a:p>
          <a:p>
            <a:r>
              <a:rPr lang="en-GB" dirty="0"/>
              <a:t>Novel adaptive thinking (creativity)</a:t>
            </a:r>
          </a:p>
          <a:p>
            <a:r>
              <a:rPr lang="en-GB" dirty="0"/>
              <a:t>Cross Cultural Competency</a:t>
            </a:r>
          </a:p>
          <a:p>
            <a:r>
              <a:rPr lang="en-GB" dirty="0"/>
              <a:t>Computational thinking (math)</a:t>
            </a:r>
          </a:p>
          <a:p>
            <a:r>
              <a:rPr lang="en-GB" dirty="0"/>
              <a:t>New Media Literacy (social media)</a:t>
            </a:r>
          </a:p>
          <a:p>
            <a:r>
              <a:rPr lang="en-GB" dirty="0" err="1"/>
              <a:t>Transdisciplinarity</a:t>
            </a:r>
            <a:endParaRPr lang="en-GB" dirty="0"/>
          </a:p>
          <a:p>
            <a:r>
              <a:rPr lang="en-GB" dirty="0"/>
              <a:t>Design mindset (writing manuals)</a:t>
            </a:r>
          </a:p>
          <a:p>
            <a:r>
              <a:rPr lang="en-GB" dirty="0"/>
              <a:t>Cognitive Load Management (filtering information)</a:t>
            </a:r>
          </a:p>
          <a:p>
            <a:r>
              <a:rPr lang="en-GB" dirty="0"/>
              <a:t>Virtual Collaboration (virtual teams)</a:t>
            </a:r>
          </a:p>
          <a:p>
            <a:endParaRPr lang="en-GB" dirty="0"/>
          </a:p>
          <a:p>
            <a:endParaRPr lang="en-GB" dirty="0"/>
          </a:p>
          <a:p>
            <a:endParaRPr lang="en-GB" dirty="0"/>
          </a:p>
          <a:p>
            <a:endParaRPr lang="en-GB" dirty="0"/>
          </a:p>
        </p:txBody>
      </p:sp>
      <p:sp>
        <p:nvSpPr>
          <p:cNvPr id="5" name="TextBox 4">
            <a:extLst>
              <a:ext uri="{FF2B5EF4-FFF2-40B4-BE49-F238E27FC236}">
                <a16:creationId xmlns:a16="http://schemas.microsoft.com/office/drawing/2014/main" id="{0AB126B4-E711-99B9-FE86-BA91A6D3B76C}"/>
              </a:ext>
            </a:extLst>
          </p:cNvPr>
          <p:cNvSpPr txBox="1"/>
          <p:nvPr/>
        </p:nvSpPr>
        <p:spPr>
          <a:xfrm>
            <a:off x="556496" y="214308"/>
            <a:ext cx="9017982" cy="646331"/>
          </a:xfrm>
          <a:prstGeom prst="rect">
            <a:avLst/>
          </a:prstGeom>
          <a:noFill/>
        </p:spPr>
        <p:txBody>
          <a:bodyPr wrap="none" rtlCol="0">
            <a:spAutoFit/>
          </a:bodyPr>
          <a:lstStyle/>
          <a:p>
            <a:r>
              <a:rPr lang="en-GB" sz="3600" dirty="0"/>
              <a:t>Skills needed for 2020 knowledge worker (IFTF)</a:t>
            </a:r>
          </a:p>
        </p:txBody>
      </p:sp>
      <p:pic>
        <p:nvPicPr>
          <p:cNvPr id="6" name="Picture 5">
            <a:extLst>
              <a:ext uri="{FF2B5EF4-FFF2-40B4-BE49-F238E27FC236}">
                <a16:creationId xmlns:a16="http://schemas.microsoft.com/office/drawing/2014/main" id="{BFF5CD3A-4B7B-AD21-D57B-77633B1CC9FB}"/>
              </a:ext>
            </a:extLst>
          </p:cNvPr>
          <p:cNvPicPr>
            <a:picLocks noChangeAspect="1"/>
          </p:cNvPicPr>
          <p:nvPr/>
        </p:nvPicPr>
        <p:blipFill>
          <a:blip r:embed="rId2"/>
          <a:stretch>
            <a:fillRect/>
          </a:stretch>
        </p:blipFill>
        <p:spPr>
          <a:xfrm>
            <a:off x="6545942" y="893027"/>
            <a:ext cx="4122057" cy="5489374"/>
          </a:xfrm>
          <a:prstGeom prst="rect">
            <a:avLst/>
          </a:prstGeom>
        </p:spPr>
      </p:pic>
    </p:spTree>
    <p:extLst>
      <p:ext uri="{BB962C8B-B14F-4D97-AF65-F5344CB8AC3E}">
        <p14:creationId xmlns:p14="http://schemas.microsoft.com/office/powerpoint/2010/main" val="422686758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7B34EDED-B62E-8631-FE84-CE7A35D6DC05}"/>
              </a:ext>
            </a:extLst>
          </p:cNvPr>
          <p:cNvSpPr>
            <a:spLocks noGrp="1"/>
          </p:cNvSpPr>
          <p:nvPr>
            <p:ph type="title"/>
          </p:nvPr>
        </p:nvSpPr>
        <p:spPr>
          <a:xfrm>
            <a:off x="1083089" y="437321"/>
            <a:ext cx="10502900" cy="953294"/>
          </a:xfrm>
        </p:spPr>
        <p:txBody>
          <a:bodyPr>
            <a:normAutofit/>
          </a:bodyPr>
          <a:lstStyle/>
          <a:p>
            <a:pPr eaLnBrk="1"/>
            <a:r>
              <a:rPr lang="en-US" altLang="en-US" sz="4000" dirty="0"/>
              <a:t>Focal points for future vision</a:t>
            </a:r>
          </a:p>
        </p:txBody>
      </p:sp>
      <p:sp>
        <p:nvSpPr>
          <p:cNvPr id="20483" name="Rectangle 2">
            <a:extLst>
              <a:ext uri="{FF2B5EF4-FFF2-40B4-BE49-F238E27FC236}">
                <a16:creationId xmlns:a16="http://schemas.microsoft.com/office/drawing/2014/main" id="{4F937FA4-2381-A0DE-5DFD-5FF68B1C2D68}"/>
              </a:ext>
            </a:extLst>
          </p:cNvPr>
          <p:cNvSpPr>
            <a:spLocks noGrp="1"/>
          </p:cNvSpPr>
          <p:nvPr>
            <p:ph type="body" idx="1"/>
          </p:nvPr>
        </p:nvSpPr>
        <p:spPr>
          <a:xfrm>
            <a:off x="745159" y="1390615"/>
            <a:ext cx="10502900" cy="5400675"/>
          </a:xfrm>
        </p:spPr>
        <p:txBody>
          <a:bodyPr/>
          <a:lstStyle/>
          <a:p>
            <a:r>
              <a:rPr lang="en-US" altLang="en-US" b="1" dirty="0"/>
              <a:t>Seamless educational system - </a:t>
            </a:r>
            <a:r>
              <a:rPr lang="en-US" altLang="en-US" dirty="0"/>
              <a:t>Estonian educational system that involves both formal, non-formal as well as informal study, enables everyone to keep their skills and knowledge over the course of their life consistent with the needs of </a:t>
            </a:r>
            <a:r>
              <a:rPr lang="en-US" altLang="en-US" dirty="0" err="1"/>
              <a:t>labour</a:t>
            </a:r>
            <a:r>
              <a:rPr lang="en-US" altLang="en-US" dirty="0"/>
              <a:t> market.</a:t>
            </a:r>
          </a:p>
          <a:p>
            <a:r>
              <a:rPr lang="en-US" altLang="en-US" b="1" dirty="0"/>
              <a:t>Consolidation of higher education and increasing the self-liability of the learner - </a:t>
            </a:r>
            <a:r>
              <a:rPr lang="en-US" altLang="en-US" dirty="0"/>
              <a:t>Estonian institutions of higher education offer the same top level education as Nordic and Central European universities and involvement of private capital has increased</a:t>
            </a:r>
          </a:p>
          <a:p>
            <a:r>
              <a:rPr lang="en-GB" altLang="en-US" sz="2800" b="1" dirty="0"/>
              <a:t>Prioritising</a:t>
            </a:r>
            <a:r>
              <a:rPr lang="en-US" altLang="en-US" sz="2800" b="1" dirty="0"/>
              <a:t> research and innovation </a:t>
            </a:r>
            <a:r>
              <a:rPr lang="en-US" altLang="en-US" sz="2800" dirty="0"/>
              <a:t>- Estonia makes a radical leap in investments towards research and innovation, laying the groundwork for a general increase in skills in society and for the formation of innovative fields of activity with high added value</a:t>
            </a:r>
          </a:p>
          <a:p>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945FEE-4FE9-59D0-0A70-81B95CBF21EC}"/>
              </a:ext>
            </a:extLst>
          </p:cNvPr>
          <p:cNvPicPr>
            <a:picLocks noChangeAspect="1"/>
          </p:cNvPicPr>
          <p:nvPr/>
        </p:nvPicPr>
        <p:blipFill>
          <a:blip r:embed="rId2"/>
          <a:stretch>
            <a:fillRect/>
          </a:stretch>
        </p:blipFill>
        <p:spPr>
          <a:xfrm>
            <a:off x="3569907" y="134449"/>
            <a:ext cx="8489092" cy="6911656"/>
          </a:xfrm>
          <a:prstGeom prst="rect">
            <a:avLst/>
          </a:prstGeom>
        </p:spPr>
      </p:pic>
      <p:sp>
        <p:nvSpPr>
          <p:cNvPr id="3" name="TextBox 2">
            <a:extLst>
              <a:ext uri="{FF2B5EF4-FFF2-40B4-BE49-F238E27FC236}">
                <a16:creationId xmlns:a16="http://schemas.microsoft.com/office/drawing/2014/main" id="{B0F4469F-EFC2-FCC9-9DB9-2AAA9E9549F0}"/>
              </a:ext>
            </a:extLst>
          </p:cNvPr>
          <p:cNvSpPr txBox="1"/>
          <p:nvPr/>
        </p:nvSpPr>
        <p:spPr>
          <a:xfrm>
            <a:off x="133001" y="1932039"/>
            <a:ext cx="3180101" cy="1200329"/>
          </a:xfrm>
          <a:prstGeom prst="rect">
            <a:avLst/>
          </a:prstGeom>
          <a:noFill/>
        </p:spPr>
        <p:txBody>
          <a:bodyPr wrap="none" rtlCol="0">
            <a:spAutoFit/>
          </a:bodyPr>
          <a:lstStyle/>
          <a:p>
            <a:r>
              <a:rPr lang="et-EE" sz="3600" b="1" dirty="0" err="1"/>
              <a:t>Unemployment</a:t>
            </a:r>
            <a:endParaRPr lang="et-EE" sz="3600" b="1" dirty="0"/>
          </a:p>
          <a:p>
            <a:r>
              <a:rPr lang="et-EE" sz="3600" b="1" dirty="0"/>
              <a:t> </a:t>
            </a:r>
            <a:r>
              <a:rPr lang="et-EE" sz="3600" b="1" dirty="0" err="1"/>
              <a:t>rate</a:t>
            </a:r>
            <a:r>
              <a:rPr lang="et-EE" sz="3600" b="1" dirty="0"/>
              <a:t> in EU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94D458-0C02-DF65-42F1-C2908A622312}"/>
              </a:ext>
            </a:extLst>
          </p:cNvPr>
          <p:cNvPicPr>
            <a:picLocks noChangeAspect="1"/>
          </p:cNvPicPr>
          <p:nvPr/>
        </p:nvPicPr>
        <p:blipFill>
          <a:blip r:embed="rId2"/>
          <a:stretch>
            <a:fillRect/>
          </a:stretch>
        </p:blipFill>
        <p:spPr>
          <a:xfrm>
            <a:off x="3879877" y="132588"/>
            <a:ext cx="6367209" cy="6858000"/>
          </a:xfrm>
          <a:prstGeom prst="rect">
            <a:avLst/>
          </a:prstGeom>
          <a:ln>
            <a:solidFill>
              <a:srgbClr val="000000"/>
            </a:solidFill>
          </a:ln>
        </p:spPr>
      </p:pic>
      <p:sp>
        <p:nvSpPr>
          <p:cNvPr id="5" name="Rectangle 4">
            <a:extLst>
              <a:ext uri="{FF2B5EF4-FFF2-40B4-BE49-F238E27FC236}">
                <a16:creationId xmlns:a16="http://schemas.microsoft.com/office/drawing/2014/main" id="{6085B581-947C-177C-B2D9-4C2D40D6AB91}"/>
              </a:ext>
            </a:extLst>
          </p:cNvPr>
          <p:cNvSpPr/>
          <p:nvPr/>
        </p:nvSpPr>
        <p:spPr>
          <a:xfrm>
            <a:off x="4677156" y="1988820"/>
            <a:ext cx="3122676" cy="146304"/>
          </a:xfrm>
          <a:prstGeom prst="rect">
            <a:avLst/>
          </a:prstGeom>
          <a:solidFill>
            <a:srgbClr val="0375C4"/>
          </a:solidFill>
          <a:ln>
            <a:solidFill>
              <a:srgbClr val="0375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Rectangle 5">
            <a:extLst>
              <a:ext uri="{FF2B5EF4-FFF2-40B4-BE49-F238E27FC236}">
                <a16:creationId xmlns:a16="http://schemas.microsoft.com/office/drawing/2014/main" id="{54D92004-962B-F374-E032-26376D2574C9}"/>
              </a:ext>
            </a:extLst>
          </p:cNvPr>
          <p:cNvSpPr/>
          <p:nvPr/>
        </p:nvSpPr>
        <p:spPr>
          <a:xfrm>
            <a:off x="4677156" y="2633472"/>
            <a:ext cx="2601468" cy="15087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TextBox 6">
            <a:extLst>
              <a:ext uri="{FF2B5EF4-FFF2-40B4-BE49-F238E27FC236}">
                <a16:creationId xmlns:a16="http://schemas.microsoft.com/office/drawing/2014/main" id="{D283D9A9-31D8-CCFB-5D6C-A4C778814226}"/>
              </a:ext>
            </a:extLst>
          </p:cNvPr>
          <p:cNvSpPr txBox="1"/>
          <p:nvPr/>
        </p:nvSpPr>
        <p:spPr>
          <a:xfrm>
            <a:off x="8743" y="1924080"/>
            <a:ext cx="3872342" cy="1569660"/>
          </a:xfrm>
          <a:prstGeom prst="rect">
            <a:avLst/>
          </a:prstGeom>
          <a:noFill/>
        </p:spPr>
        <p:txBody>
          <a:bodyPr wrap="none" rtlCol="0">
            <a:spAutoFit/>
          </a:bodyPr>
          <a:lstStyle/>
          <a:p>
            <a:r>
              <a:rPr lang="et-EE" sz="3200" b="1" dirty="0" err="1"/>
              <a:t>Youth</a:t>
            </a:r>
            <a:r>
              <a:rPr lang="et-EE" sz="3200" b="1" dirty="0"/>
              <a:t> </a:t>
            </a:r>
            <a:r>
              <a:rPr lang="et-EE" sz="3200" b="1" dirty="0" err="1"/>
              <a:t>unemployment</a:t>
            </a:r>
            <a:endParaRPr lang="et-EE" sz="3200" b="1" dirty="0"/>
          </a:p>
          <a:p>
            <a:r>
              <a:rPr lang="et-EE" sz="3200" b="1" dirty="0"/>
              <a:t> </a:t>
            </a:r>
            <a:r>
              <a:rPr lang="et-EE" sz="3200" b="1" dirty="0" err="1"/>
              <a:t>rate</a:t>
            </a:r>
            <a:r>
              <a:rPr lang="et-EE" sz="3200" b="1" dirty="0"/>
              <a:t> in EU as of </a:t>
            </a:r>
          </a:p>
          <a:p>
            <a:r>
              <a:rPr lang="et-EE" sz="3200" b="1" dirty="0" err="1"/>
              <a:t>June</a:t>
            </a:r>
            <a:r>
              <a:rPr lang="et-EE" sz="3200" b="1" dirty="0"/>
              <a:t> 2023</a:t>
            </a:r>
          </a:p>
        </p:txBody>
      </p:sp>
    </p:spTree>
    <p:extLst>
      <p:ext uri="{BB962C8B-B14F-4D97-AF65-F5344CB8AC3E}">
        <p14:creationId xmlns:p14="http://schemas.microsoft.com/office/powerpoint/2010/main" val="2307557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10034</TotalTime>
  <Words>917</Words>
  <Application>Microsoft Office PowerPoint</Application>
  <PresentationFormat>Laiekraan</PresentationFormat>
  <Paragraphs>119</Paragraphs>
  <Slides>18</Slides>
  <Notes>2</Notes>
  <HiddenSlides>1</HiddenSlides>
  <MMClips>0</MMClips>
  <ScaleCrop>false</ScaleCrop>
  <HeadingPairs>
    <vt:vector size="6" baseType="variant">
      <vt:variant>
        <vt:lpstr>Kasutatud fondid</vt:lpstr>
      </vt:variant>
      <vt:variant>
        <vt:i4>5</vt:i4>
      </vt:variant>
      <vt:variant>
        <vt:lpstr>Kujundus</vt:lpstr>
      </vt:variant>
      <vt:variant>
        <vt:i4>1</vt:i4>
      </vt:variant>
      <vt:variant>
        <vt:lpstr>Slaidipealkirjad</vt:lpstr>
      </vt:variant>
      <vt:variant>
        <vt:i4>18</vt:i4>
      </vt:variant>
    </vt:vector>
  </HeadingPairs>
  <TitlesOfParts>
    <vt:vector size="24" baseType="lpstr">
      <vt:lpstr>Arial</vt:lpstr>
      <vt:lpstr>Calibri</vt:lpstr>
      <vt:lpstr>Calibri Light</vt:lpstr>
      <vt:lpstr>EC Square Sans Regular</vt:lpstr>
      <vt:lpstr>Helvetica Neue</vt:lpstr>
      <vt:lpstr>Office Theme</vt:lpstr>
      <vt:lpstr>Global trends, future skills and education</vt:lpstr>
      <vt:lpstr>PowerPointi esitlus</vt:lpstr>
      <vt:lpstr>Structure of the Policy Paper</vt:lpstr>
      <vt:lpstr>PowerPointi esitlus</vt:lpstr>
      <vt:lpstr>T competences</vt:lpstr>
      <vt:lpstr>PowerPointi esitlus</vt:lpstr>
      <vt:lpstr>Focal points for future vision</vt:lpstr>
      <vt:lpstr>PowerPointi esitlus</vt:lpstr>
      <vt:lpstr>PowerPointi esitlus</vt:lpstr>
      <vt:lpstr>PowerPointi esitlus</vt:lpstr>
      <vt:lpstr>PowerPointi esitlus</vt:lpstr>
      <vt:lpstr>Seamless educational system</vt:lpstr>
      <vt:lpstr>Seamless educational system (2)</vt:lpstr>
      <vt:lpstr>PowerPointi esitlus</vt:lpstr>
      <vt:lpstr>PowerPointi esitlus</vt:lpstr>
      <vt:lpstr>Consolidation of higher education</vt:lpstr>
      <vt:lpstr>PowerPointi esitlus</vt:lpstr>
      <vt:lpstr>Concluding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Raul Eamets</dc:creator>
  <cp:lastModifiedBy>Ain Hinsberg</cp:lastModifiedBy>
  <cp:revision>7</cp:revision>
  <dcterms:created xsi:type="dcterms:W3CDTF">2023-08-11T10:06:37Z</dcterms:created>
  <dcterms:modified xsi:type="dcterms:W3CDTF">2023-08-23T05:00:27Z</dcterms:modified>
</cp:coreProperties>
</file>