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sldIdLst>
    <p:sldId id="328" r:id="rId4"/>
    <p:sldId id="338" r:id="rId5"/>
    <p:sldId id="341" r:id="rId6"/>
    <p:sldId id="342" r:id="rId7"/>
    <p:sldId id="343" r:id="rId8"/>
    <p:sldId id="345" r:id="rId9"/>
    <p:sldId id="346" r:id="rId10"/>
    <p:sldId id="32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 snapToObjects="1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FEA5E-9220-EE4A-90AD-F8CC490BB58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50384-BE58-F74B-A676-E2D9131D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4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DEA2-4606-814F-B874-90614FC9F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EB3E2-3B50-9343-A9DE-FD696B867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FEDE8-7220-0A4B-B20E-270E2FCE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81380-01FE-0249-8E95-EABF89DB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71DC-2573-9440-AC06-BAF9692B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5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673C-C905-BB43-8655-66AEE893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5CF5E-BC84-EE4B-86D8-913C9264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3E618-4807-E642-8D1C-948A8127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43AC7-BF92-1544-8953-F9E4E932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E563-28AA-7544-A02A-5310DF37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97A7C-23F8-2044-8368-E9AB5B94F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26B17-687B-1B49-98A9-9091DFFB3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EA07-C714-0047-A178-D5A5CD49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F974B-928B-8B4B-860D-15D5F139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5567-E87D-3943-B0D2-F6268720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400D-6ED7-264C-8C0C-8D3B4539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1294-C01A-D14B-92D8-1ACE9E283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B5CD-BEBB-9C49-9FA3-4ED6AD8C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B78F9-BCFF-4E41-9086-563DA358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2876-34DB-2749-95C3-065FB212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88B3-BD11-6849-9798-7C552A3F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327F9-0A37-0549-8A69-6CC6689A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CB70F-481D-7F4C-B55D-26A8E194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B1AB-ACE9-3740-8B1F-7597C4C9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B5EFE-B8D2-4D4D-89A2-BFF91BA7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8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99FF-1EAE-0A4F-A529-577424CE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645C-8EE1-5E4A-8BB8-B4B9FEDBF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81D88-4C1D-EB4F-B2DF-7255E64C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3EBB7-B488-FE49-8608-99A72D1D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48185-7B8C-DD4B-914C-446B85D8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010A9-4F73-F542-8DEA-8D376567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9860-2098-6044-A467-7F99B0C1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A3B1C-3289-9845-B890-5EB302AC0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33099-D426-8F46-95C4-4B2FE5CBE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A85A8-DC4F-2F4B-B26F-DD2D24697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F1D58-1599-734D-80E6-6F7487A04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908E1-F94D-6D47-B902-6C2C692C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B5850-70A0-8749-BA38-479FF3D5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3B472-F6B8-E44D-A1EF-0D2BDF07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3138-4371-A04E-A405-3694C7CA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DBBB5-827E-6A44-9156-B6E7B008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7F199-DBDB-CD40-B72B-D65DB1DE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0B13A-BF9F-1741-98EC-E60A7936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30B8C-AAB7-FA43-AA15-DE126F43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0E980-B1ED-E748-B1D8-E818A1D9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FD3B9-A43B-8945-8B32-DC058AC0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1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18C5-0070-E14C-B52F-9DBD4F5A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33C4-152D-3646-BD0B-2F8385CA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57E3B-699C-254F-9580-80790E022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68CEB-C320-A044-803E-DBC88C87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7702F-F856-FB47-A940-3E03355F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1ACD9-51CA-914E-A175-E9CF8957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9450-6DC2-0542-A8A4-FAF9B779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27050-490C-B546-8C05-826FD536E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6F701-927F-1442-A897-E4B10EA2D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4123D-A12A-B645-98C3-E98C3562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B6964-F6DE-E642-9D6E-235FA664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9E4DC-19B7-684F-A88E-171CD4B3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0B9FE-8F5F-5D46-AAFB-1F82E444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8B93-F40A-744D-9AF8-D064471D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E9A1-D9AA-474D-A70B-21138C3CF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F8CD-A5B3-BC4C-9BBD-1C5B8EE2D88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8ED8C-4964-3944-B2A3-DE780AB09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71008-1ECB-5644-A4B7-746079C29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959B-FBA9-EF4C-BFC2-855946A3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1790-0D2F-EE5D-428C-8E32B15E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45"/>
            <a:ext cx="10515600" cy="1325563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Pan-Baltic Seminar on</a:t>
            </a: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Post-Pandemic Hospitality Education </a:t>
            </a: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4000" b="1" dirty="0">
                <a:solidFill>
                  <a:srgbClr val="201F1E"/>
                </a:solidFill>
                <a:effectLst/>
                <a:latin typeface="+mn-lt"/>
                <a:ea typeface="Times New Roman" panose="02020603050405020304" pitchFamily="18" charset="0"/>
              </a:rPr>
              <a:t>International best practices in dealing with the post-pandemic challenges related to hospitality education</a:t>
            </a:r>
            <a:r>
              <a:rPr lang="en-GB" sz="4000" b="1" dirty="0">
                <a:solidFill>
                  <a:srgbClr val="201F1E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GB" sz="4000" b="1" dirty="0">
                <a:solidFill>
                  <a:srgbClr val="201F1E"/>
                </a:solidFill>
                <a:effectLst/>
                <a:highlight>
                  <a:srgbClr val="FFCB00"/>
                </a:highlight>
                <a:latin typeface="+mn-lt"/>
                <a:ea typeface="Times New Roman" panose="02020603050405020304" pitchFamily="18" charset="0"/>
              </a:rPr>
              <a:t>THE PLACE OF HEI IN THE REGION</a:t>
            </a:r>
            <a:br>
              <a:rPr lang="en-GB" sz="4000" b="1" dirty="0">
                <a:solidFill>
                  <a:srgbClr val="201F1E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GB" sz="4000" b="1" dirty="0">
                <a:solidFill>
                  <a:srgbClr val="201F1E"/>
                </a:solidFill>
                <a:effectLst/>
                <a:highlight>
                  <a:srgbClr val="FFCB00"/>
                </a:highlight>
                <a:latin typeface="+mn-lt"/>
                <a:ea typeface="Times New Roman" panose="02020603050405020304" pitchFamily="18" charset="0"/>
              </a:rPr>
              <a:t>Outcomes &amp; Conclusions</a:t>
            </a:r>
            <a:endParaRPr lang="en-GB" sz="4000" dirty="0">
              <a:highlight>
                <a:srgbClr val="FFCB00"/>
              </a:highligh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CE24-4086-BFC3-E4FA-E9BAFDAF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4800"/>
            <a:ext cx="10515600" cy="2062162"/>
          </a:xfrm>
        </p:spPr>
        <p:txBody>
          <a:bodyPr>
            <a:normAutofit fontScale="925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Elizabeth M. Ineson </a:t>
            </a:r>
            <a:r>
              <a:rPr lang="en-GB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BEd</a:t>
            </a:r>
            <a:r>
              <a:rPr lang="en-GB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(Hons) MSc PhD Cert Ed FIH FIT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Visiting Research Fellow, MMU/La </a:t>
            </a:r>
            <a:r>
              <a:rPr lang="en-GB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Fondation</a:t>
            </a:r>
            <a:r>
              <a:rPr lang="en-GB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pour la Formation </a:t>
            </a:r>
            <a:r>
              <a:rPr lang="en-GB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Hôtelière</a:t>
            </a:r>
            <a:endParaRPr lang="en-GB" sz="18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23.08.2023,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University of Tartu Pärnu College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2C2CF-CFE7-BA0F-4ADC-869D7454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863" y="97184"/>
            <a:ext cx="2537884" cy="5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79A5-CF78-7CDD-007C-352296AA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Outcomes: Key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F4E9-0B7F-ECB4-7DFE-C363674C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Partnerships: Education/Industry/Government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 for study via Courses/Programmes/Units etc.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Teaching/training methods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Skills/Competences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D5503-224A-BAF7-EDEA-BB73ED4F1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217" y="75540"/>
            <a:ext cx="2542252" cy="579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1B587-1B64-FE8D-287D-171458F1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43" y="3231268"/>
            <a:ext cx="4165505" cy="33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3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79A5-CF78-7CDD-007C-352296AA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1. Partnerships: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F4E9-0B7F-ECB4-7DFE-C363674C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 lnSpcReduction="10000"/>
          </a:bodyPr>
          <a:lstStyle/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Education/Industry/Government - improved communication; </a:t>
            </a:r>
            <a:r>
              <a:rPr lang="en-GB" sz="2000" dirty="0">
                <a:highlight>
                  <a:srgbClr val="FFCB00"/>
                </a:highlight>
                <a:latin typeface="inherit"/>
              </a:rPr>
              <a:t>Co-(</a:t>
            </a:r>
            <a:r>
              <a:rPr lang="en-GB" sz="2000" dirty="0" err="1">
                <a:highlight>
                  <a:srgbClr val="FFCB00"/>
                </a:highlight>
                <a:latin typeface="inherit"/>
              </a:rPr>
              <a:t>llaboration</a:t>
            </a:r>
            <a:r>
              <a:rPr lang="en-GB" sz="2000" dirty="0">
                <a:highlight>
                  <a:srgbClr val="FFCB00"/>
                </a:highlight>
                <a:latin typeface="inherit"/>
              </a:rPr>
              <a:t>), -creation</a:t>
            </a:r>
            <a:endParaRPr lang="en-GB" sz="2000" dirty="0">
              <a:highlight>
                <a:srgbClr val="FFCB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internships should be paid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Educators offer professional development &amp; training, e.g. </a:t>
            </a:r>
            <a:r>
              <a:rPr lang="en-GB" sz="2000" dirty="0">
                <a:highlight>
                  <a:srgbClr val="FFCB00"/>
                </a:highlight>
              </a:rPr>
              <a:t>VE/HE combine to offer micro courses</a:t>
            </a:r>
            <a:r>
              <a:rPr lang="en-GB" sz="2000" dirty="0"/>
              <a:t> in stages with optional breaks to work or discontinue as preferred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HEIs link with p</a:t>
            </a:r>
            <a:r>
              <a:rPr lang="en-US" altLang="en-US" sz="20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rofessional</a:t>
            </a:r>
            <a:r>
              <a:rPr lang="en-US" altLang="en-US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bodies (e.g. Local/regional/national associations) for mutual support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supports visits &amp; forums; employer face-to-face and international virtual networking events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offers virtual internships &amp; industry based projects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advisory support via online job portal &amp; extend alumni links; annual placement, graduate fairs &amp; professional development week; mock assessment centres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investment in education &amp; skills’ training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designed, effective labour market policies &amp; social protection systems</a:t>
            </a:r>
            <a:r>
              <a:rPr lang="en-GB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prstClr val="black"/>
              </a:solidFill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C31B9-F4EC-2EC4-F12E-E4DF3051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863" y="97184"/>
            <a:ext cx="2537884" cy="576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DB1BC-C5B2-56C2-BE1B-15716496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862" y="4773401"/>
            <a:ext cx="2959138" cy="19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79A5-CF78-7CDD-007C-352296AA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Fields for study via Courses/Programmes/Units etc.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F4E9-0B7F-ECB4-7DFE-C363674C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GB" sz="2400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Emotional &amp; Practical Intelligence (ability to apply knowledge/skills in practice) </a:t>
            </a:r>
          </a:p>
          <a:p>
            <a:r>
              <a:rPr lang="en-GB" sz="2400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Personal welfare &amp; M</a:t>
            </a:r>
            <a:r>
              <a:rPr lang="en-GB" sz="2400" dirty="0">
                <a:highlight>
                  <a:srgbClr val="FFCB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indfulness</a:t>
            </a:r>
          </a:p>
          <a:p>
            <a:r>
              <a:rPr lang="en-GB" sz="2400" dirty="0"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diversification 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Hygiene, sanitation and guest safety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simulation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tress avoidance &amp; preventative methods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Environmental, Customer experience, Facilities’ &amp; Crisis management</a:t>
            </a:r>
          </a:p>
          <a:p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Transactional analysis, e.g. dealing with complaints, difficult customers/staff etc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E1082-6B99-34B8-76BB-C600B60D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863" y="97184"/>
            <a:ext cx="2537884" cy="576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A8262-B8FE-076B-4F0C-6A7D7EA3B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257" y="2269291"/>
            <a:ext cx="3399490" cy="23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79A5-CF78-7CDD-007C-352296AA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Teaching/training methods</a:t>
            </a:r>
            <a:br>
              <a:rPr lang="en-GB" sz="3600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F4E9-0B7F-ECB4-7DFE-C363674C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1"/>
            <a:ext cx="10515600" cy="5415190"/>
          </a:xfrm>
        </p:spPr>
        <p:txBody>
          <a:bodyPr>
            <a:noAutofit/>
          </a:bodyPr>
          <a:lstStyle/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highlight>
                  <a:srgbClr val="FFCB00"/>
                </a:highlight>
              </a:rPr>
              <a:t>M</a:t>
            </a:r>
            <a:r>
              <a:rPr lang="en-GB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odular courses; remote courses; short courses; </a:t>
            </a:r>
            <a:r>
              <a:rPr lang="en-GB" dirty="0"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icro learning &amp; credentials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teaching in </a:t>
            </a:r>
            <a:r>
              <a:rPr lang="en-GB" sz="2400" dirty="0">
                <a:highlight>
                  <a:srgbClr val="FFCB00"/>
                </a:highlight>
              </a:rPr>
              <a:t>listening mode &amp; with interactivity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GB" sz="2400" dirty="0">
                <a:highlight>
                  <a:srgbClr val="FFCB00"/>
                </a:highlight>
              </a:rPr>
              <a:t>ain teachers in digital learning &amp; generational learning differences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highlight>
                  <a:srgbClr val="FFCB00"/>
                </a:highlight>
              </a:rPr>
              <a:t>Divers</a:t>
            </a:r>
            <a:r>
              <a:rPr lang="en-GB" sz="2400" dirty="0">
                <a:highlight>
                  <a:srgbClr val="FFCB00"/>
                </a:highlight>
              </a:rPr>
              <a:t>ify lecturer profile (local &amp; virtual); mix students (e.g. PT/FT; languages etc.); distance learning</a:t>
            </a:r>
            <a:endParaRPr lang="en-GB" dirty="0">
              <a:highlight>
                <a:srgbClr val="FFCB00"/>
              </a:highlight>
            </a:endParaRP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elf-paced on-the-job/own time training with management evaluation &amp; feedback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Experiential learning/on-line training via scenarios, case studies &amp; VR</a:t>
            </a:r>
            <a:endParaRPr lang="en-GB" dirty="0">
              <a:solidFill>
                <a:prstClr val="black"/>
              </a:solidFill>
            </a:endParaRP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Counselling; mentoring; upskilling; retraining; upgrading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solidFill>
                  <a:prstClr val="black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&amp; virtual g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uest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speakers/lecturers &amp; international visits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Game-based training; competitions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A814F-A8BA-2FA1-1240-FC96DE96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863" y="97184"/>
            <a:ext cx="2537884" cy="576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450BA-B13C-4555-9B45-F1E2CE0A7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943" y="4579940"/>
            <a:ext cx="2985833" cy="20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79A5-CF78-7CDD-007C-352296AA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b="1" dirty="0">
                <a:latin typeface="+mn-lt"/>
              </a:rPr>
              <a:t>4. 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Skills &amp; Competences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F4E9-0B7F-ECB4-7DFE-C363674C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ersonal (e.g. </a:t>
            </a:r>
            <a:r>
              <a:rPr lang="en-GB" sz="2400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adaptability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positive attitude, </a:t>
            </a:r>
            <a:r>
              <a:rPr lang="en-GB" sz="2400" dirty="0">
                <a:effectLst/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resilience, flexibility, confidence; compassionate; empathy) 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nterpersonal (e.g. teamwork,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respectfulness;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communication)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ractical (e.g. F&amp;B Kitchen; Spa etc.)</a:t>
            </a:r>
          </a:p>
          <a:p>
            <a:r>
              <a:rPr lang="en-GB" sz="2400" b="0" i="0" u="none" strike="noStrike" baseline="0" dirty="0">
                <a:latin typeface="AdvOT8cb2ddbd"/>
              </a:rPr>
              <a:t>Ability to multi-task</a:t>
            </a:r>
          </a:p>
          <a:p>
            <a:r>
              <a:rPr lang="en-GB" sz="2400" dirty="0">
                <a:highlight>
                  <a:srgbClr val="FFCB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highlight>
                  <a:srgbClr val="FFCB00"/>
                </a:highlight>
                <a:latin typeface="inherit"/>
              </a:rPr>
              <a:t>mbrace new things and make them useful for yourself</a:t>
            </a:r>
          </a:p>
          <a:p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E1082-6B99-34B8-76BB-C600B60D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863" y="97184"/>
            <a:ext cx="2537884" cy="576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68C23-F855-8AED-E9E5-CEC074B44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051" y="2833199"/>
            <a:ext cx="3303614" cy="1686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EE904-5F3E-8D36-23EC-34CDE2FB7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051" y="4386943"/>
            <a:ext cx="3483271" cy="242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A97C8-7110-B6D9-CF22-7BC80BD12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010" y="4520001"/>
            <a:ext cx="2926334" cy="1944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D1EC97-5E19-0472-9C2F-671F33F8A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833" y="4520001"/>
            <a:ext cx="2926334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79A5-CF78-7CDD-007C-352296AA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b="1" dirty="0">
                <a:latin typeface="+mn-lt"/>
              </a:rPr>
              <a:t>5. 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F4E9-0B7F-ECB4-7DFE-C363674C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860"/>
            <a:ext cx="10515600" cy="5463540"/>
          </a:xfrm>
        </p:spPr>
        <p:txBody>
          <a:bodyPr>
            <a:normAutofit/>
          </a:bodyPr>
          <a:lstStyle/>
          <a:p>
            <a:pPr marL="0" marR="0" defTabSz="2714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highlight>
                  <a:srgbClr val="FFCB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Employ technology to save time &amp; </a:t>
            </a:r>
            <a:r>
              <a:rPr lang="en-GB" sz="2400" dirty="0" err="1">
                <a:highlight>
                  <a:srgbClr val="FFCB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mney</a:t>
            </a:r>
            <a:r>
              <a:rPr lang="en-GB" sz="2400" dirty="0">
                <a:highlight>
                  <a:srgbClr val="FFCB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e.g.to reduce</a:t>
            </a:r>
            <a:r>
              <a:rPr lang="en-GB" sz="2400" dirty="0">
                <a:highlight>
                  <a:srgbClr val="FFCB00"/>
                </a:highlight>
              </a:rPr>
              <a:t> printing costs</a:t>
            </a:r>
          </a:p>
          <a:p>
            <a:pPr marL="0" marR="0" defTabSz="2714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highlight>
                  <a:srgbClr val="FFCB00"/>
                </a:highlight>
              </a:rPr>
              <a:t>Faster change implementation</a:t>
            </a:r>
            <a:endParaRPr lang="en-GB" sz="2400" dirty="0">
              <a:highlight>
                <a:srgbClr val="FFCB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defTabSz="2714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Organisational and digital skills to retrieve, capture, document and manage data</a:t>
            </a:r>
          </a:p>
          <a:p>
            <a:pPr marL="0" marR="0" defTabSz="2714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on-haptic (touch free) employee/guest interaction</a:t>
            </a:r>
          </a:p>
          <a:p>
            <a:pPr marL="0" marR="0" defTabSz="2714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nowledge/awareness of AR, VR &amp; AI applications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E1082-6B99-34B8-76BB-C600B60D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863" y="97184"/>
            <a:ext cx="2537884" cy="576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792BF-8E3C-8281-D586-3F8B38F6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90" y="4320460"/>
            <a:ext cx="4430486" cy="2537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14246-6DBA-25EF-689C-30D759FB6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476" y="4298689"/>
            <a:ext cx="3393558" cy="2537539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EC7C9-C651-2EF6-B3E2-7C4FD4AE6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034" y="4320461"/>
            <a:ext cx="3389670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3495-F8DC-BF50-0F68-59D08885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E2B-FD2F-CC56-C7E9-1F96AC0D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1502229"/>
            <a:ext cx="11100390" cy="4674734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highlight>
                  <a:srgbClr val="FFCB00"/>
                </a:highlight>
              </a:rPr>
              <a:t>Improve local education/industry/government links; market courses/recruit with a local focus </a:t>
            </a:r>
          </a:p>
          <a:p>
            <a:r>
              <a:rPr lang="en-GB" dirty="0">
                <a:highlight>
                  <a:srgbClr val="FFCB00"/>
                </a:highlight>
              </a:rPr>
              <a:t>C</a:t>
            </a:r>
            <a:r>
              <a:rPr lang="en-GB" sz="2800" dirty="0">
                <a:highlight>
                  <a:srgbClr val="FFCB00"/>
                </a:highlight>
              </a:rPr>
              <a:t>reate image of tourism sector for ‘people’ via social media; share success stories</a:t>
            </a:r>
          </a:p>
          <a:p>
            <a:r>
              <a:rPr lang="en-GB" dirty="0">
                <a:highlight>
                  <a:srgbClr val="FFCB00"/>
                </a:highlight>
              </a:rPr>
              <a:t>Teach online in addition to face-to-face via a</a:t>
            </a:r>
            <a:r>
              <a:rPr lang="en-GB" dirty="0"/>
              <a:t>ccredited modular courses</a:t>
            </a:r>
            <a:endParaRPr lang="en-GB" sz="2800" dirty="0"/>
          </a:p>
          <a:p>
            <a:r>
              <a:rPr lang="en-GB" dirty="0"/>
              <a:t>‘Offer on the job’ education &amp; training </a:t>
            </a:r>
          </a:p>
          <a:p>
            <a:r>
              <a:rPr lang="en-GB" dirty="0"/>
              <a:t>Record (practical) demonstrations lectures/in-house training</a:t>
            </a:r>
          </a:p>
          <a:p>
            <a:r>
              <a:rPr lang="en-GB" dirty="0"/>
              <a:t>Allow for generational differences in teaching and learning</a:t>
            </a:r>
          </a:p>
          <a:p>
            <a:r>
              <a:rPr lang="en-GB" sz="2800" dirty="0"/>
              <a:t>Offer counselling</a:t>
            </a:r>
            <a:r>
              <a:rPr lang="en-GB" dirty="0"/>
              <a:t> and/or upskilling/retraining and/or mentoring programmes </a:t>
            </a:r>
          </a:p>
          <a:p>
            <a:r>
              <a:rPr lang="en-GB" sz="2800" dirty="0"/>
              <a:t>Develop ‘new’ core competences (e.g. emotional intelligence; soft skills)</a:t>
            </a:r>
          </a:p>
          <a:p>
            <a:r>
              <a:rPr lang="en-GB" dirty="0"/>
              <a:t>Focus on technological advances in teaching &amp; learning (</a:t>
            </a:r>
            <a:r>
              <a:rPr lang="en-GB" sz="2800" dirty="0"/>
              <a:t>business simulations, </a:t>
            </a:r>
            <a:r>
              <a:rPr lang="en-GB" dirty="0"/>
              <a:t>AR, VR, gamification, AI etc.) </a:t>
            </a:r>
          </a:p>
          <a:p>
            <a:r>
              <a:rPr lang="en-GB" dirty="0"/>
              <a:t>Learn; adapt; react!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>
                <a:highlight>
                  <a:srgbClr val="FFCB00"/>
                </a:highlight>
              </a:rPr>
              <a:t>THANK YOU FOR YOUR ATTENTION!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634D4-F7D5-FD2D-1B68-0D6B3E6E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89" y="164874"/>
            <a:ext cx="254225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daea4bd-e6a4-40ba-8381-3c1085842e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297F52288034C886CD3244396D009" ma:contentTypeVersion="16" ma:contentTypeDescription="Create a new document." ma:contentTypeScope="" ma:versionID="9fb112d44d4b88ef5443a427fae98900">
  <xsd:schema xmlns:xsd="http://www.w3.org/2001/XMLSchema" xmlns:xs="http://www.w3.org/2001/XMLSchema" xmlns:p="http://schemas.microsoft.com/office/2006/metadata/properties" xmlns:ns2="99d2c8e9-879a-4fe1-a051-552b1d1164c7" xmlns:ns3="30938efb-b750-4933-9758-c994066ea732" targetNamespace="http://schemas.microsoft.com/office/2006/metadata/properties" ma:root="true" ma:fieldsID="2f367215ee9cd1a36538f0cc96788491" ns2:_="" ns3:_="">
    <xsd:import namespace="99d2c8e9-879a-4fe1-a051-552b1d1164c7"/>
    <xsd:import namespace="30938efb-b750-4933-9758-c994066ea7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2c8e9-879a-4fe1-a051-552b1d116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d4c506-e2aa-436a-9dbd-af2c1579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38efb-b750-4933-9758-c994066ea7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44a5dc-9ffb-41ee-9e0f-e2eaba16314d}" ma:internalName="TaxCatchAll" ma:showField="CatchAllData" ma:web="30938efb-b750-4933-9758-c994066ea7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69FFD1-2E64-4E1C-AE22-46A4E9D10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2c8e9-879a-4fe1-a051-552b1d1164c7"/>
    <ds:schemaRef ds:uri="30938efb-b750-4933-9758-c994066ea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AFFA74-2889-45F6-B6C9-227DC6B11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41899</TotalTime>
  <Words>686</Words>
  <Application>Microsoft Office PowerPoint</Application>
  <PresentationFormat>Laiekraan</PresentationFormat>
  <Paragraphs>78</Paragraphs>
  <Slides>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15" baseType="lpstr">
      <vt:lpstr>AdvOT8cb2ddbd</vt:lpstr>
      <vt:lpstr>Arial</vt:lpstr>
      <vt:lpstr>Calibri</vt:lpstr>
      <vt:lpstr>Calibri Light</vt:lpstr>
      <vt:lpstr>inherit</vt:lpstr>
      <vt:lpstr>Times New Roman</vt:lpstr>
      <vt:lpstr>Office Theme</vt:lpstr>
      <vt:lpstr>      Pan-Baltic Seminar on Post-Pandemic Hospitality Education   International best practices in dealing with the post-pandemic challenges related to hospitality education: THE PLACE OF HEI IN THE REGION Outcomes &amp; Conclusions</vt:lpstr>
      <vt:lpstr>Outcomes: Key Themes</vt:lpstr>
      <vt:lpstr>1. Partnerships:</vt:lpstr>
      <vt:lpstr> 2. Fields for study via Courses/Programmes/Units etc. </vt:lpstr>
      <vt:lpstr>3. Teaching/training methods </vt:lpstr>
      <vt:lpstr>4. Development of Skills &amp; Competences </vt:lpstr>
      <vt:lpstr>5. Technology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Ain Hinsberg</cp:lastModifiedBy>
  <cp:revision>144</cp:revision>
  <dcterms:created xsi:type="dcterms:W3CDTF">2020-05-11T10:25:16Z</dcterms:created>
  <dcterms:modified xsi:type="dcterms:W3CDTF">2023-08-22T15:26:49Z</dcterms:modified>
</cp:coreProperties>
</file>