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89" r:id="rId2"/>
    <p:sldId id="373" r:id="rId3"/>
    <p:sldId id="372" r:id="rId4"/>
    <p:sldId id="310" r:id="rId5"/>
    <p:sldId id="312" r:id="rId6"/>
    <p:sldId id="320" r:id="rId7"/>
    <p:sldId id="336" r:id="rId8"/>
    <p:sldId id="370" r:id="rId9"/>
    <p:sldId id="290" r:id="rId10"/>
    <p:sldId id="273" r:id="rId11"/>
    <p:sldId id="275" r:id="rId12"/>
    <p:sldId id="371" r:id="rId13"/>
    <p:sldId id="276" r:id="rId14"/>
    <p:sldId id="345" r:id="rId15"/>
    <p:sldId id="309" r:id="rId16"/>
    <p:sldId id="302" r:id="rId17"/>
    <p:sldId id="277" r:id="rId18"/>
    <p:sldId id="280" r:id="rId19"/>
    <p:sldId id="378" r:id="rId20"/>
    <p:sldId id="281" r:id="rId21"/>
    <p:sldId id="383" r:id="rId22"/>
    <p:sldId id="382" r:id="rId23"/>
    <p:sldId id="381" r:id="rId24"/>
    <p:sldId id="374" r:id="rId25"/>
    <p:sldId id="285" r:id="rId26"/>
    <p:sldId id="286" r:id="rId27"/>
    <p:sldId id="376" r:id="rId28"/>
    <p:sldId id="291" r:id="rId29"/>
    <p:sldId id="292" r:id="rId30"/>
    <p:sldId id="379" r:id="rId31"/>
    <p:sldId id="385" r:id="rId32"/>
    <p:sldId id="316" r:id="rId33"/>
  </p:sldIdLst>
  <p:sldSz cx="12192000" cy="6858000"/>
  <p:notesSz cx="67611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4" autoAdjust="0"/>
    <p:restoredTop sz="90244" autoAdjust="0"/>
  </p:normalViewPr>
  <p:slideViewPr>
    <p:cSldViewPr>
      <p:cViewPr varScale="1">
        <p:scale>
          <a:sx n="67" d="100"/>
          <a:sy n="67" d="100"/>
        </p:scale>
        <p:origin x="54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5888"/>
    </p:cViewPr>
  </p:sorterViewPr>
  <p:notesViewPr>
    <p:cSldViewPr>
      <p:cViewPr varScale="1">
        <p:scale>
          <a:sx n="39" d="100"/>
          <a:sy n="39" d="100"/>
        </p:scale>
        <p:origin x="-2395" y="-67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9140" cy="4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023" y="1"/>
            <a:ext cx="2929140" cy="4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987"/>
            <a:ext cx="2929140" cy="4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023" y="9444987"/>
            <a:ext cx="2929140" cy="4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6BE73C-D2FC-4EEA-95FE-4E2E08F50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1:52:39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24575,'726'0'0,"-700"-1"0,1-2 0,-1-1 0,48-14 0,-45 10 0,-1 1 0,59-5 0,306 10 0,-191 4 0,-159-1 0,-22 0 0,1 0 0,-1-2 0,0-1 0,0 0 0,23-6 0,-10 1 0,0 1 0,1 2 0,-1 1 0,68 4 0,-47 0 0,1290 0-1365,-1321-1-5461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1:52:51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140" cy="4975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0413" y="1"/>
            <a:ext cx="2929140" cy="4975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pPr>
              <a:defRPr/>
            </a:pPr>
            <a:fld id="{EBF982BC-675E-4323-A3E0-A847EDBC4CE6}" type="datetimeFigureOut">
              <a:rPr lang="et-EE"/>
              <a:pPr>
                <a:defRPr/>
              </a:pPr>
              <a:t>23.08.2023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956" y="4722493"/>
            <a:ext cx="5409252" cy="4474531"/>
          </a:xfrm>
          <a:prstGeom prst="rect">
            <a:avLst/>
          </a:prstGeom>
        </p:spPr>
        <p:txBody>
          <a:bodyPr vert="horz" lIns="92364" tIns="46182" rIns="92364" bIns="461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88"/>
            <a:ext cx="2929140" cy="497525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0413" y="9443388"/>
            <a:ext cx="2929140" cy="497525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pPr>
              <a:defRPr/>
            </a:pPr>
            <a:fld id="{5ED24538-5EB3-4557-A067-F7801A293B6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6821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24538-5EB3-4557-A067-F7801A293B67}" type="slidenum">
              <a:rPr lang="et-EE" smtClean="0"/>
              <a:pPr>
                <a:defRPr/>
              </a:pPr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515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24538-5EB3-4557-A067-F7801A293B67}" type="slidenum">
              <a:rPr lang="et-EE" smtClean="0"/>
              <a:pPr>
                <a:defRPr/>
              </a:pPr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55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24538-5EB3-4557-A067-F7801A293B67}" type="slidenum">
              <a:rPr lang="et-EE" smtClean="0"/>
              <a:pPr>
                <a:defRPr/>
              </a:pPr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557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24538-5EB3-4557-A067-F7801A293B67}" type="slidenum">
              <a:rPr lang="et-EE" smtClean="0"/>
              <a:pPr>
                <a:defRPr/>
              </a:pPr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13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24538-5EB3-4557-A067-F7801A293B67}" type="slidenum">
              <a:rPr lang="et-EE" smtClean="0"/>
              <a:pPr>
                <a:defRPr/>
              </a:pPr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6883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1"/>
            <a:ext cx="12196233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t-EE" sz="240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4673601" y="2590800"/>
            <a:ext cx="6523567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t-EE" sz="2400"/>
          </a:p>
        </p:txBody>
      </p:sp>
      <p:sp>
        <p:nvSpPr>
          <p:cNvPr id="2054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039285" y="1759447"/>
            <a:ext cx="10238316" cy="76944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61517" y="2860676"/>
            <a:ext cx="5916083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F3D0-254B-42D1-8EFE-7307DF62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0206-5191-4A3B-9352-B98DD70C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6034" y="192088"/>
            <a:ext cx="1538883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051" y="192088"/>
            <a:ext cx="7960783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76F1-4251-4C57-9803-82ABE42B1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854573"/>
            <a:ext cx="10883900" cy="7694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DF28-DA63-41CF-8763-95A52489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854573"/>
            <a:ext cx="10883900" cy="7694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00BC-8264-48FB-BB46-354C1FBC5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854573"/>
            <a:ext cx="10883900" cy="7694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7085" y="1905000"/>
            <a:ext cx="10814049" cy="41910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976E-B5EB-4C48-81BF-41D6E360A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8EA861-A034-E478-60C2-CCEF5EECF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522952"/>
            <a:ext cx="4740031" cy="71100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E7964E-C5BA-8C93-F588-96BA6D49C490}"/>
              </a:ext>
            </a:extLst>
          </p:cNvPr>
          <p:cNvSpPr/>
          <p:nvPr userDrawn="1"/>
        </p:nvSpPr>
        <p:spPr>
          <a:xfrm rot="20731512">
            <a:off x="5212614" y="357018"/>
            <a:ext cx="2819400" cy="694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56589-51DE-0485-E13F-19C1804F8230}"/>
              </a:ext>
            </a:extLst>
          </p:cNvPr>
          <p:cNvSpPr/>
          <p:nvPr userDrawn="1"/>
        </p:nvSpPr>
        <p:spPr>
          <a:xfrm rot="20731512">
            <a:off x="4528413" y="-604398"/>
            <a:ext cx="8226855" cy="21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522FA-4ECA-98AC-27B8-D01B2CF1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21" y="522952"/>
            <a:ext cx="5943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392CA4-DF42-4200-F8AC-6F1A5918A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375" y="2133897"/>
            <a:ext cx="6271225" cy="4201151"/>
          </a:xfrm>
        </p:spPr>
        <p:txBody>
          <a:bodyPr/>
          <a:lstStyle>
            <a:lvl1pPr marL="0" indent="0">
              <a:buNone/>
              <a:defRPr>
                <a:solidFill>
                  <a:srgbClr val="2C5696"/>
                </a:solidFill>
              </a:defRPr>
            </a:lvl1pPr>
            <a:lvl2pPr marL="457200" indent="0">
              <a:buNone/>
              <a:defRPr>
                <a:solidFill>
                  <a:srgbClr val="2C5696"/>
                </a:solidFill>
              </a:defRPr>
            </a:lvl2pPr>
            <a:lvl3pPr marL="914400" indent="0">
              <a:buNone/>
              <a:defRPr>
                <a:solidFill>
                  <a:srgbClr val="2C5696"/>
                </a:solidFill>
              </a:defRPr>
            </a:lvl3pPr>
            <a:lvl4pPr marL="1371600" indent="0">
              <a:buNone/>
              <a:defRPr>
                <a:solidFill>
                  <a:srgbClr val="2C5696"/>
                </a:solidFill>
              </a:defRPr>
            </a:lvl4pPr>
            <a:lvl5pPr marL="1828800" indent="0">
              <a:buNone/>
              <a:defRPr>
                <a:solidFill>
                  <a:srgbClr val="2C569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62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 b="0">
                <a:solidFill>
                  <a:srgbClr val="0070C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9643-EC0F-4213-937A-A294C2C1C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67C4-4963-4367-9BD4-7FB9A5C8E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4E85-BF2E-49AF-AF9E-D0E8767A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4D320-5888-4EC6-9793-1EF086108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2054-5B83-4EF8-9986-93C797B43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F6D3-AF2A-4CB4-A5A7-E633B0E83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5BC3-7E62-4D19-9384-FC8EB831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C9DF-62CA-446D-9995-A339C071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6566" y="19968"/>
            <a:ext cx="12196233" cy="6867525"/>
            <a:chOff x="0" y="0"/>
            <a:chExt cx="5762" cy="4326"/>
          </a:xfrm>
        </p:grpSpPr>
        <p:sp>
          <p:nvSpPr>
            <p:cNvPr id="1945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6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7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8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49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0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1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  <p:sp>
          <p:nvSpPr>
            <p:cNvPr id="1952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t-EE" sz="2400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88641"/>
            <a:ext cx="113855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5883" y="1905000"/>
            <a:ext cx="1178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52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6700" y="62865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865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2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865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E987F2-C8C3-461A-8962-BA412705B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7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44" y="-129372"/>
            <a:ext cx="12288688" cy="703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879"/>
            <a:ext cx="12072664" cy="1384995"/>
          </a:xfrm>
        </p:spPr>
        <p:txBody>
          <a:bodyPr/>
          <a:lstStyle/>
          <a:p>
            <a:r>
              <a:rPr lang="et-EE" sz="2800" b="1" dirty="0" err="1">
                <a:solidFill>
                  <a:srgbClr val="FFFF00"/>
                </a:solidFill>
              </a:rPr>
              <a:t>Higher</a:t>
            </a:r>
            <a:r>
              <a:rPr lang="et-EE" sz="2800" b="1" dirty="0">
                <a:solidFill>
                  <a:srgbClr val="FFFF00"/>
                </a:solidFill>
              </a:rPr>
              <a:t> </a:t>
            </a:r>
            <a:r>
              <a:rPr lang="et-EE" sz="2800" b="1" dirty="0" err="1">
                <a:solidFill>
                  <a:srgbClr val="FFFF00"/>
                </a:solidFill>
              </a:rPr>
              <a:t>educational</a:t>
            </a:r>
            <a:r>
              <a:rPr lang="et-EE" sz="2800" b="1" dirty="0">
                <a:solidFill>
                  <a:srgbClr val="FFFF00"/>
                </a:solidFill>
              </a:rPr>
              <a:t> </a:t>
            </a:r>
            <a:r>
              <a:rPr lang="et-EE" sz="2800" b="1" dirty="0" err="1">
                <a:solidFill>
                  <a:srgbClr val="FFFF00"/>
                </a:solidFill>
              </a:rPr>
              <a:t>institutions</a:t>
            </a:r>
            <a:r>
              <a:rPr lang="et-EE" sz="2800" b="1" dirty="0">
                <a:solidFill>
                  <a:srgbClr val="FFFF00"/>
                </a:solidFill>
              </a:rPr>
              <a:t>’ </a:t>
            </a:r>
            <a:r>
              <a:rPr lang="en-US" sz="2800" b="1" dirty="0">
                <a:solidFill>
                  <a:srgbClr val="FFFF00"/>
                </a:solidFill>
              </a:rPr>
              <a:t>in regional</a:t>
            </a:r>
            <a:r>
              <a:rPr lang="et-EE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developm</a:t>
            </a:r>
            <a:r>
              <a:rPr lang="et-EE" sz="2800" b="1" dirty="0">
                <a:solidFill>
                  <a:srgbClr val="FFFF00"/>
                </a:solidFill>
              </a:rPr>
              <a:t>ent. The </a:t>
            </a:r>
            <a:r>
              <a:rPr lang="et-EE" sz="2800" b="1" dirty="0" err="1">
                <a:solidFill>
                  <a:srgbClr val="FFFF00"/>
                </a:solidFill>
              </a:rPr>
              <a:t>case</a:t>
            </a:r>
            <a:r>
              <a:rPr lang="et-EE" sz="2800" b="1" dirty="0">
                <a:solidFill>
                  <a:srgbClr val="FFFF00"/>
                </a:solidFill>
              </a:rPr>
              <a:t> of </a:t>
            </a:r>
            <a:r>
              <a:rPr lang="et-EE" sz="2800" b="1" dirty="0" err="1">
                <a:solidFill>
                  <a:srgbClr val="FFFF00"/>
                </a:solidFill>
              </a:rPr>
              <a:t>the</a:t>
            </a:r>
            <a:r>
              <a:rPr lang="et-EE" sz="2800" b="1" dirty="0">
                <a:solidFill>
                  <a:srgbClr val="FFFF00"/>
                </a:solidFill>
              </a:rPr>
              <a:t> University Tartu </a:t>
            </a:r>
            <a:br>
              <a:rPr lang="et-EE" sz="2800" b="1" dirty="0">
                <a:solidFill>
                  <a:srgbClr val="FFFF00"/>
                </a:solidFill>
              </a:rPr>
            </a:br>
            <a:r>
              <a:rPr lang="et-EE" sz="2800" b="1" dirty="0">
                <a:solidFill>
                  <a:srgbClr val="FFFF00"/>
                </a:solidFill>
              </a:rPr>
              <a:t>Pärnu </a:t>
            </a:r>
            <a:r>
              <a:rPr lang="et-EE" sz="2800" b="1" dirty="0" err="1">
                <a:solidFill>
                  <a:srgbClr val="FFFF00"/>
                </a:solidFill>
              </a:rPr>
              <a:t>College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551384" y="5517232"/>
            <a:ext cx="230390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1600" i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Garri </a:t>
            </a:r>
            <a:r>
              <a:rPr lang="en-GB" sz="1600" i="1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Raagmaa</a:t>
            </a:r>
            <a:r>
              <a:rPr lang="et-EE" sz="1600" i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t-EE" sz="1600" i="1" dirty="0" err="1">
                <a:solidFill>
                  <a:srgbClr val="FFFF00"/>
                </a:solidFill>
                <a:latin typeface="Arial" charset="0"/>
              </a:rPr>
              <a:t>University</a:t>
            </a:r>
            <a:r>
              <a:rPr lang="et-EE" sz="16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t-EE" sz="1600" i="1" dirty="0" err="1">
                <a:solidFill>
                  <a:srgbClr val="FFFF00"/>
                </a:solidFill>
                <a:latin typeface="Arial" charset="0"/>
              </a:rPr>
              <a:t>of</a:t>
            </a:r>
            <a:r>
              <a:rPr lang="et-EE" sz="1600" i="1" dirty="0">
                <a:solidFill>
                  <a:srgbClr val="FFFF00"/>
                </a:solidFill>
                <a:latin typeface="Arial" charset="0"/>
              </a:rPr>
              <a:t> Tartu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1600" i="1" dirty="0">
                <a:solidFill>
                  <a:srgbClr val="FFFF00"/>
                </a:solidFill>
                <a:latin typeface="Arial" charset="0"/>
              </a:rPr>
              <a:t>garri@ut.ee </a:t>
            </a:r>
            <a:endParaRPr lang="et-EE" sz="1600" i="1" dirty="0">
              <a:solidFill>
                <a:srgbClr val="FFFF00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t-EE" sz="1600" i="1" dirty="0">
                <a:solidFill>
                  <a:srgbClr val="FFFF00"/>
                </a:solidFill>
                <a:latin typeface="Arial" charset="0"/>
              </a:rPr>
              <a:t>+372 5278899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HEI in regional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sz="4000" b="1" dirty="0"/>
              <a:t>AS AN INSTITUTIONAL ENTREPRENEUR</a:t>
            </a:r>
          </a:p>
        </p:txBody>
      </p:sp>
    </p:spTree>
    <p:extLst>
      <p:ext uri="{BB962C8B-B14F-4D97-AF65-F5344CB8AC3E}">
        <p14:creationId xmlns:p14="http://schemas.microsoft.com/office/powerpoint/2010/main" val="74268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476672"/>
            <a:ext cx="11113319" cy="769441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HEIs </a:t>
            </a:r>
            <a:r>
              <a:rPr lang="en-GB" noProof="0" dirty="0" err="1"/>
              <a:t>stimulat</a:t>
            </a:r>
            <a:r>
              <a:rPr lang="et-EE" noProof="0" dirty="0" err="1"/>
              <a:t>ing</a:t>
            </a:r>
            <a:r>
              <a:rPr lang="en-GB" noProof="0" dirty="0"/>
              <a:t> economic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916832"/>
            <a:ext cx="11210542" cy="4896543"/>
          </a:xfrm>
        </p:spPr>
        <p:txBody>
          <a:bodyPr>
            <a:normAutofit fontScale="92500" lnSpcReduction="20000"/>
          </a:bodyPr>
          <a:lstStyle/>
          <a:p>
            <a:r>
              <a:rPr lang="en-GB" sz="3200" noProof="0" dirty="0"/>
              <a:t>Relatively </a:t>
            </a:r>
            <a:r>
              <a:rPr lang="et-EE" sz="3200" noProof="0" dirty="0" err="1"/>
              <a:t>broad</a:t>
            </a:r>
            <a:r>
              <a:rPr lang="en-GB" sz="3200" noProof="0" dirty="0"/>
              <a:t> consensus that the presence of universities stimulates economic development </a:t>
            </a:r>
          </a:p>
          <a:p>
            <a:r>
              <a:rPr lang="en-GB" sz="3200" noProof="0" dirty="0"/>
              <a:t>HEIs have a significant impact on the businesses and </a:t>
            </a:r>
            <a:r>
              <a:rPr lang="et-EE" sz="3200" noProof="0" dirty="0" err="1"/>
              <a:t>organizations</a:t>
            </a:r>
            <a:r>
              <a:rPr lang="en-GB" sz="3200" noProof="0" dirty="0"/>
              <a:t> of their location region (</a:t>
            </a:r>
            <a:r>
              <a:rPr lang="en-GB" sz="3200" noProof="0" dirty="0" err="1"/>
              <a:t>Vaessen</a:t>
            </a:r>
            <a:r>
              <a:rPr lang="en-GB" sz="3200" noProof="0" dirty="0"/>
              <a:t> &amp; Velde 2003)</a:t>
            </a:r>
          </a:p>
          <a:p>
            <a:pPr lvl="1"/>
            <a:r>
              <a:rPr lang="en-GB" sz="2800" noProof="0" dirty="0"/>
              <a:t>HEIs may serve as the </a:t>
            </a:r>
            <a:r>
              <a:rPr lang="en-GB" sz="2800" noProof="0" dirty="0">
                <a:solidFill>
                  <a:srgbClr val="0070C0"/>
                </a:solidFill>
              </a:rPr>
              <a:t>intermediaries of global pipelines </a:t>
            </a:r>
            <a:r>
              <a:rPr lang="en-GB" sz="2800" noProof="0" dirty="0"/>
              <a:t>and contribute to regional buzz (</a:t>
            </a:r>
            <a:r>
              <a:rPr lang="en-GB" sz="2800" noProof="0" dirty="0" err="1"/>
              <a:t>Bathelt</a:t>
            </a:r>
            <a:r>
              <a:rPr lang="en-GB" sz="2800" noProof="0" dirty="0"/>
              <a:t> et al. 2004). </a:t>
            </a:r>
          </a:p>
          <a:p>
            <a:pPr lvl="1"/>
            <a:r>
              <a:rPr lang="en-GB" sz="2800" noProof="0" dirty="0"/>
              <a:t>HEIs may assume the role of experts in local decision-making bodies (</a:t>
            </a:r>
            <a:r>
              <a:rPr lang="en-GB" sz="2800" noProof="0" dirty="0" err="1"/>
              <a:t>Arbo</a:t>
            </a:r>
            <a:r>
              <a:rPr lang="en-GB" sz="2800" noProof="0" dirty="0"/>
              <a:t> &amp; </a:t>
            </a:r>
            <a:r>
              <a:rPr lang="en-GB" sz="2800" noProof="0" dirty="0" err="1"/>
              <a:t>Benneworh</a:t>
            </a:r>
            <a:r>
              <a:rPr lang="en-GB" sz="2800" noProof="0" dirty="0"/>
              <a:t> 2007) and act as </a:t>
            </a:r>
            <a:r>
              <a:rPr lang="en-GB" sz="2800" noProof="0" dirty="0">
                <a:solidFill>
                  <a:srgbClr val="0070C0"/>
                </a:solidFill>
              </a:rPr>
              <a:t>strategic partners</a:t>
            </a:r>
            <a:r>
              <a:rPr lang="en-GB" sz="2800" noProof="0" dirty="0"/>
              <a:t>. </a:t>
            </a:r>
          </a:p>
          <a:p>
            <a:pPr lvl="2"/>
            <a:r>
              <a:rPr lang="en-GB" sz="2600" noProof="0" dirty="0"/>
              <a:t>There was a boom of setting up RHEIs in order to enrich regional knowledge capacity in many European regions in the 2000s (OECD 2007, </a:t>
            </a:r>
            <a:r>
              <a:rPr lang="en-GB" sz="2600" noProof="0" dirty="0" err="1"/>
              <a:t>NordRegio</a:t>
            </a:r>
            <a:r>
              <a:rPr lang="en-GB" sz="2600" noProof="0" dirty="0"/>
              <a:t> 2009). </a:t>
            </a:r>
          </a:p>
        </p:txBody>
      </p:sp>
    </p:spTree>
    <p:extLst>
      <p:ext uri="{BB962C8B-B14F-4D97-AF65-F5344CB8AC3E}">
        <p14:creationId xmlns:p14="http://schemas.microsoft.com/office/powerpoint/2010/main" val="182334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302377-3E3A-FA80-A2DC-1EB48A29DC4F}"/>
              </a:ext>
            </a:extLst>
          </p:cNvPr>
          <p:cNvSpPr txBox="1">
            <a:spLocks/>
          </p:cNvSpPr>
          <p:nvPr/>
        </p:nvSpPr>
        <p:spPr bwMode="auto">
          <a:xfrm>
            <a:off x="1055440" y="177463"/>
            <a:ext cx="1051316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kern="0" dirty="0"/>
              <a:t>What are regional HEIs, </a:t>
            </a:r>
            <a:r>
              <a:rPr lang="et-EE" kern="0" dirty="0"/>
              <a:t>and </a:t>
            </a:r>
            <a:r>
              <a:rPr lang="en-GB" kern="0" dirty="0"/>
              <a:t>what tasks</a:t>
            </a:r>
            <a:r>
              <a:rPr lang="et-EE" kern="0" dirty="0"/>
              <a:t> </a:t>
            </a:r>
            <a:r>
              <a:rPr lang="en-GB" kern="0" dirty="0"/>
              <a:t>do they perform?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BAEE74-0780-BB90-1D3F-8FABF441123C}"/>
              </a:ext>
            </a:extLst>
          </p:cNvPr>
          <p:cNvSpPr txBox="1">
            <a:spLocks/>
          </p:cNvSpPr>
          <p:nvPr/>
        </p:nvSpPr>
        <p:spPr bwMode="auto">
          <a:xfrm>
            <a:off x="983432" y="1988840"/>
            <a:ext cx="110892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0">
                <a:solidFill>
                  <a:srgbClr val="0070C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i="1" kern="0"/>
              <a:t>Located outside traditional university centres</a:t>
            </a:r>
          </a:p>
          <a:p>
            <a:pPr eaLnBrk="1" hangingPunct="1">
              <a:defRPr/>
            </a:pPr>
            <a:r>
              <a:rPr lang="en-GB" i="1" kern="0"/>
              <a:t>Main tasks:</a:t>
            </a:r>
          </a:p>
          <a:p>
            <a:pPr lvl="1" eaLnBrk="1" hangingPunct="1">
              <a:defRPr/>
            </a:pPr>
            <a:r>
              <a:rPr lang="en-GB" i="1" kern="0">
                <a:ea typeface="+mn-ea"/>
                <a:cs typeface="+mn-cs"/>
              </a:rPr>
              <a:t>knowledge transfer </a:t>
            </a:r>
          </a:p>
          <a:p>
            <a:pPr lvl="2" eaLnBrk="1" hangingPunct="1">
              <a:defRPr/>
            </a:pPr>
            <a:r>
              <a:rPr lang="en-GB" i="1" kern="0">
                <a:ea typeface="+mn-ea"/>
                <a:cs typeface="+mn-cs"/>
              </a:rPr>
              <a:t>through education </a:t>
            </a:r>
            <a:r>
              <a:rPr lang="en-GB" kern="0">
                <a:ea typeface="+mn-ea"/>
                <a:cs typeface="+mn-cs"/>
              </a:rPr>
              <a:t>and human resources development</a:t>
            </a:r>
          </a:p>
          <a:p>
            <a:pPr lvl="1" eaLnBrk="1" hangingPunct="1">
              <a:defRPr/>
            </a:pPr>
            <a:r>
              <a:rPr lang="en-GB" i="1" kern="0">
                <a:ea typeface="+mn-ea"/>
                <a:cs typeface="+mn-cs"/>
              </a:rPr>
              <a:t>knowledge creation </a:t>
            </a:r>
          </a:p>
          <a:p>
            <a:pPr lvl="2" eaLnBrk="1" hangingPunct="1">
              <a:defRPr/>
            </a:pPr>
            <a:r>
              <a:rPr lang="en-GB" kern="0">
                <a:ea typeface="+mn-ea"/>
                <a:cs typeface="+mn-cs"/>
              </a:rPr>
              <a:t>through </a:t>
            </a:r>
            <a:r>
              <a:rPr lang="en-GB" sz="1800" kern="0">
                <a:ea typeface="+mn-ea"/>
                <a:cs typeface="+mn-cs"/>
              </a:rPr>
              <a:t>research</a:t>
            </a:r>
            <a:r>
              <a:rPr lang="en-GB" kern="0">
                <a:ea typeface="+mn-ea"/>
                <a:cs typeface="+mn-cs"/>
              </a:rPr>
              <a:t> and technology transfer</a:t>
            </a:r>
          </a:p>
          <a:p>
            <a:pPr lvl="1" eaLnBrk="1" hangingPunct="1">
              <a:defRPr/>
            </a:pPr>
            <a:r>
              <a:rPr lang="en-GB" b="1" i="1" kern="0">
                <a:ea typeface="+mn-ea"/>
                <a:cs typeface="+mn-cs"/>
              </a:rPr>
              <a:t>cultural and community development</a:t>
            </a:r>
            <a:endParaRPr lang="en-GB" i="1" kern="0">
              <a:ea typeface="+mn-ea"/>
              <a:cs typeface="+mn-cs"/>
            </a:endParaRPr>
          </a:p>
          <a:p>
            <a:pPr lvl="2" eaLnBrk="1" hangingPunct="1">
              <a:defRPr/>
            </a:pPr>
            <a:r>
              <a:rPr lang="en-GB" sz="2400" kern="0">
                <a:solidFill>
                  <a:srgbClr val="0070C0"/>
                </a:solidFill>
                <a:ea typeface="+mn-ea"/>
                <a:cs typeface="+mn-cs"/>
              </a:rPr>
              <a:t>part of the RIS</a:t>
            </a:r>
            <a:r>
              <a:rPr lang="et-EE" sz="2400" kern="0">
                <a:solidFill>
                  <a:srgbClr val="0070C0"/>
                </a:solidFill>
                <a:ea typeface="+mn-ea"/>
                <a:cs typeface="+mn-cs"/>
              </a:rPr>
              <a:t>, entrepreneurial ecosystem</a:t>
            </a:r>
            <a:endParaRPr lang="en-GB" sz="2400" kern="0">
              <a:solidFill>
                <a:srgbClr val="0070C0"/>
              </a:solidFill>
              <a:ea typeface="+mn-ea"/>
              <a:cs typeface="+mn-cs"/>
            </a:endParaRPr>
          </a:p>
          <a:p>
            <a:pPr marL="914400" lvl="2" indent="0" eaLnBrk="1" hangingPunct="1">
              <a:buFontTx/>
              <a:buNone/>
              <a:defRPr/>
            </a:pPr>
            <a:r>
              <a:rPr lang="en-GB" sz="2400" i="1" kern="0">
                <a:solidFill>
                  <a:srgbClr val="0070C0"/>
                </a:solidFill>
                <a:ea typeface="+mn-ea"/>
                <a:cs typeface="+mn-cs"/>
              </a:rPr>
              <a:t>					</a:t>
            </a:r>
            <a:r>
              <a:rPr lang="en-GB" sz="2400" i="1" kern="0"/>
              <a:t>OECD 2007</a:t>
            </a:r>
            <a:endParaRPr lang="en-GB" sz="2400" kern="0"/>
          </a:p>
          <a:p>
            <a:pPr lvl="2" eaLnBrk="1" hangingPunct="1">
              <a:defRPr/>
            </a:pPr>
            <a:r>
              <a:rPr lang="en-GB" sz="2400" b="1" kern="0">
                <a:solidFill>
                  <a:srgbClr val="FF0000"/>
                </a:solidFill>
                <a:ea typeface="+mn-ea"/>
                <a:cs typeface="+mn-cs"/>
              </a:rPr>
              <a:t>participation in regional strategy-making ?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GB" i="1" kern="0">
                <a:ea typeface="+mn-ea"/>
                <a:cs typeface="+mn-cs"/>
              </a:rPr>
              <a:t>						</a:t>
            </a:r>
            <a:endParaRPr lang="en-GB" b="1" i="1" ker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i="1" kern="0"/>
              <a:t>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50750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10441160" cy="1584176"/>
          </a:xfrm>
        </p:spPr>
        <p:txBody>
          <a:bodyPr>
            <a:normAutofit/>
          </a:bodyPr>
          <a:lstStyle/>
          <a:p>
            <a:pPr algn="r"/>
            <a:r>
              <a:rPr lang="en-GB" noProof="0" dirty="0"/>
              <a:t>HEIs increasing regional</a:t>
            </a:r>
            <a:r>
              <a:rPr lang="et-EE" noProof="0" dirty="0"/>
              <a:t> </a:t>
            </a:r>
            <a:r>
              <a:rPr lang="en-GB" noProof="0" dirty="0"/>
              <a:t>competitiveness.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844824"/>
            <a:ext cx="1145828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sz="3200" noProof="0" dirty="0"/>
              <a:t>„Classically“ through </a:t>
            </a:r>
          </a:p>
          <a:p>
            <a:pPr lvl="1"/>
            <a:r>
              <a:rPr lang="en-GB" sz="2800" noProof="0" dirty="0"/>
              <a:t>(1) human resource supply, </a:t>
            </a:r>
          </a:p>
          <a:p>
            <a:pPr lvl="1"/>
            <a:r>
              <a:rPr lang="en-GB" sz="2800" noProof="0" dirty="0"/>
              <a:t>(2) knowledge creation and </a:t>
            </a:r>
          </a:p>
          <a:p>
            <a:pPr lvl="1"/>
            <a:r>
              <a:rPr lang="en-GB" sz="2800" noProof="0" dirty="0"/>
              <a:t>(3) technology transfer.</a:t>
            </a:r>
          </a:p>
          <a:p>
            <a:r>
              <a:rPr lang="en-GB" sz="3200" noProof="0" dirty="0"/>
              <a:t>Regional HEI may also act as:</a:t>
            </a:r>
          </a:p>
          <a:p>
            <a:pPr lvl="1"/>
            <a:r>
              <a:rPr lang="en-GB" sz="2800" noProof="0" dirty="0">
                <a:solidFill>
                  <a:srgbClr val="FF0000"/>
                </a:solidFill>
              </a:rPr>
              <a:t>(1) a service provider, </a:t>
            </a:r>
          </a:p>
          <a:p>
            <a:pPr lvl="1"/>
            <a:r>
              <a:rPr lang="en-GB" sz="2800" noProof="0" dirty="0">
                <a:solidFill>
                  <a:srgbClr val="FF0000"/>
                </a:solidFill>
              </a:rPr>
              <a:t>(2) a stakeholder, and </a:t>
            </a:r>
          </a:p>
          <a:p>
            <a:pPr lvl="1"/>
            <a:r>
              <a:rPr lang="en-GB" sz="2800" noProof="0" dirty="0">
                <a:solidFill>
                  <a:srgbClr val="FF0000"/>
                </a:solidFill>
              </a:rPr>
              <a:t>(3) a </a:t>
            </a:r>
            <a:r>
              <a:rPr lang="en-GB" sz="2800" b="1" noProof="0" dirty="0">
                <a:solidFill>
                  <a:srgbClr val="FF0000"/>
                </a:solidFill>
              </a:rPr>
              <a:t>strategic partner </a:t>
            </a:r>
            <a:r>
              <a:rPr lang="en-GB" sz="2800" noProof="0" dirty="0">
                <a:solidFill>
                  <a:srgbClr val="FF0000"/>
                </a:solidFill>
              </a:rPr>
              <a:t>(James &amp; Clark 1998)</a:t>
            </a:r>
          </a:p>
          <a:p>
            <a:r>
              <a:rPr lang="en-GB" sz="3000" noProof="0" dirty="0"/>
              <a:t>Setting up a </a:t>
            </a:r>
            <a:r>
              <a:rPr lang="en-GB" sz="3000" b="1" noProof="0" dirty="0">
                <a:solidFill>
                  <a:srgbClr val="002060"/>
                </a:solidFill>
              </a:rPr>
              <a:t>new institution should </a:t>
            </a:r>
            <a:r>
              <a:rPr lang="en-GB" sz="3000" noProof="0" dirty="0"/>
              <a:t>have considerable potential to</a:t>
            </a:r>
            <a:r>
              <a:rPr lang="en-GB" sz="3000" noProof="0" dirty="0">
                <a:solidFill>
                  <a:srgbClr val="0070C0"/>
                </a:solidFill>
              </a:rPr>
              <a:t> </a:t>
            </a:r>
            <a:r>
              <a:rPr lang="en-GB" sz="3000" b="1" noProof="0" dirty="0">
                <a:solidFill>
                  <a:srgbClr val="002060"/>
                </a:solidFill>
              </a:rPr>
              <a:t>shape existing routines </a:t>
            </a:r>
            <a:r>
              <a:rPr lang="en-GB" sz="2600" dirty="0"/>
              <a:t>(Sotarauta 2009) </a:t>
            </a:r>
            <a:r>
              <a:rPr lang="en-GB" sz="2600" dirty="0">
                <a:sym typeface="Wingdings" panose="05000000000000000000" pitchFamily="2" charset="2"/>
              </a:rPr>
              <a:t> </a:t>
            </a:r>
            <a:r>
              <a:rPr lang="et-EE" sz="2600" dirty="0">
                <a:sym typeface="Wingdings" panose="05000000000000000000" pitchFamily="2" charset="2"/>
              </a:rPr>
              <a:t>and </a:t>
            </a:r>
            <a:r>
              <a:rPr lang="en-GB" sz="3000" b="1" dirty="0">
                <a:solidFill>
                  <a:srgbClr val="002060"/>
                </a:solidFill>
                <a:sym typeface="Wingdings" panose="05000000000000000000" pitchFamily="2" charset="2"/>
              </a:rPr>
              <a:t>key </a:t>
            </a:r>
            <a:r>
              <a:rPr lang="et-EE" sz="3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institutions</a:t>
            </a:r>
            <a:r>
              <a:rPr lang="en-GB" sz="3000" b="1" dirty="0">
                <a:solidFill>
                  <a:srgbClr val="002060"/>
                </a:solidFill>
                <a:sym typeface="Wingdings" panose="05000000000000000000" pitchFamily="2" charset="2"/>
              </a:rPr>
              <a:t> for improving </a:t>
            </a:r>
            <a:r>
              <a:rPr lang="et-EE" sz="3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the</a:t>
            </a:r>
            <a:r>
              <a:rPr lang="et-EE" sz="30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t-EE" sz="3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institutional</a:t>
            </a:r>
            <a:r>
              <a:rPr lang="et-EE" sz="30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t-EE" sz="30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framework</a:t>
            </a:r>
            <a:r>
              <a:rPr lang="et-EE" sz="3000" b="1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  <a:endParaRPr lang="en-GB" sz="3000" b="1" dirty="0">
              <a:solidFill>
                <a:srgbClr val="002060"/>
              </a:solidFill>
            </a:endParaRPr>
          </a:p>
          <a:p>
            <a:endParaRPr lang="en-GB" sz="3600" b="1" dirty="0">
              <a:solidFill>
                <a:srgbClr val="002060"/>
              </a:solidFill>
            </a:endParaRPr>
          </a:p>
          <a:p>
            <a:pPr lvl="1"/>
            <a:endParaRPr lang="en-GB" noProof="0" dirty="0"/>
          </a:p>
          <a:p>
            <a:pPr lvl="1"/>
            <a:endParaRPr lang="en-GB" noProof="0" dirty="0"/>
          </a:p>
          <a:p>
            <a:pPr lvl="1"/>
            <a:endParaRPr lang="en-GB" noProof="0" dirty="0"/>
          </a:p>
          <a:p>
            <a:pPr lvl="1"/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718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3" y="177463"/>
            <a:ext cx="8854951" cy="1446550"/>
          </a:xfrm>
        </p:spPr>
        <p:txBody>
          <a:bodyPr/>
          <a:lstStyle/>
          <a:p>
            <a:pPr algn="ctr"/>
            <a:r>
              <a:rPr lang="en-GB" noProof="0" dirty="0"/>
              <a:t>Narrow R&amp;D versus </a:t>
            </a:r>
            <a:r>
              <a:rPr lang="en-GB" b="1" noProof="0" dirty="0"/>
              <a:t>broadly based innovation policy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1464" y="1844824"/>
            <a:ext cx="10920536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200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Arial" pitchFamily="34" charset="0"/>
              <a:buNone/>
              <a:defRPr sz="2000" b="1" i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-284163">
              <a:spcBef>
                <a:spcPts val="800"/>
              </a:spcBef>
              <a:buClr>
                <a:srgbClr val="3D5485"/>
              </a:buClr>
            </a:pPr>
            <a:r>
              <a:rPr lang="et-EE" sz="3600" dirty="0">
                <a:solidFill>
                  <a:srgbClr val="FF0000"/>
                </a:solidFill>
              </a:rPr>
              <a:t>‘</a:t>
            </a:r>
            <a:r>
              <a:rPr lang="et-EE" sz="3600" dirty="0" err="1">
                <a:solidFill>
                  <a:srgbClr val="FF0000"/>
                </a:solidFill>
              </a:rPr>
              <a:t>One</a:t>
            </a:r>
            <a:r>
              <a:rPr lang="et-EE" sz="3600" dirty="0">
                <a:solidFill>
                  <a:srgbClr val="FF0000"/>
                </a:solidFill>
              </a:rPr>
              <a:t> </a:t>
            </a:r>
            <a:r>
              <a:rPr lang="et-EE" sz="3600" dirty="0" err="1">
                <a:solidFill>
                  <a:srgbClr val="FF0000"/>
                </a:solidFill>
              </a:rPr>
              <a:t>size</a:t>
            </a:r>
            <a:r>
              <a:rPr lang="et-EE" sz="3600" dirty="0">
                <a:solidFill>
                  <a:srgbClr val="FF0000"/>
                </a:solidFill>
              </a:rPr>
              <a:t> </a:t>
            </a:r>
            <a:r>
              <a:rPr lang="et-EE" sz="3600" dirty="0" err="1">
                <a:solidFill>
                  <a:srgbClr val="FF0000"/>
                </a:solidFill>
              </a:rPr>
              <a:t>does</a:t>
            </a:r>
            <a:r>
              <a:rPr lang="et-EE" sz="3600" dirty="0">
                <a:solidFill>
                  <a:srgbClr val="FF0000"/>
                </a:solidFill>
              </a:rPr>
              <a:t> </a:t>
            </a:r>
            <a:r>
              <a:rPr lang="et-EE" sz="3600" dirty="0" err="1">
                <a:solidFill>
                  <a:srgbClr val="FF0000"/>
                </a:solidFill>
              </a:rPr>
              <a:t>not</a:t>
            </a:r>
            <a:r>
              <a:rPr lang="et-EE" sz="3600" dirty="0">
                <a:solidFill>
                  <a:srgbClr val="FF0000"/>
                </a:solidFill>
              </a:rPr>
              <a:t> </a:t>
            </a:r>
            <a:r>
              <a:rPr lang="et-EE" sz="3600" dirty="0" err="1">
                <a:solidFill>
                  <a:srgbClr val="FF0000"/>
                </a:solidFill>
              </a:rPr>
              <a:t>fit</a:t>
            </a:r>
            <a:r>
              <a:rPr lang="et-EE" sz="3600" dirty="0">
                <a:solidFill>
                  <a:srgbClr val="FF0000"/>
                </a:solidFill>
              </a:rPr>
              <a:t> all!’</a:t>
            </a:r>
          </a:p>
          <a:p>
            <a:pPr marL="130175" indent="-284163">
              <a:spcBef>
                <a:spcPts val="800"/>
              </a:spcBef>
              <a:buClr>
                <a:srgbClr val="3D5485"/>
              </a:buClr>
            </a:pPr>
            <a:r>
              <a:rPr lang="et-EE" sz="2800" dirty="0">
                <a:solidFill>
                  <a:schemeClr val="tx1"/>
                </a:solidFill>
              </a:rPr>
              <a:t>					</a:t>
            </a:r>
            <a:r>
              <a:rPr lang="et-EE" b="0" dirty="0" err="1">
                <a:solidFill>
                  <a:schemeClr val="tx1"/>
                </a:solidFill>
              </a:rPr>
              <a:t>Tödtling</a:t>
            </a:r>
            <a:r>
              <a:rPr lang="et-EE" b="0" dirty="0">
                <a:solidFill>
                  <a:schemeClr val="tx1"/>
                </a:solidFill>
              </a:rPr>
              <a:t> &amp; </a:t>
            </a:r>
            <a:r>
              <a:rPr lang="et-EE" b="0" dirty="0" err="1">
                <a:solidFill>
                  <a:schemeClr val="tx1"/>
                </a:solidFill>
              </a:rPr>
              <a:t>Tripple</a:t>
            </a:r>
            <a:r>
              <a:rPr lang="et-EE" b="0" dirty="0">
                <a:solidFill>
                  <a:schemeClr val="tx1"/>
                </a:solidFill>
              </a:rPr>
              <a:t> 2005 </a:t>
            </a:r>
            <a:endParaRPr lang="et-EE" sz="2400" b="0" i="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</a:pPr>
            <a:r>
              <a:rPr lang="nb-NO" sz="2800" dirty="0">
                <a:solidFill>
                  <a:schemeClr val="tx1"/>
                </a:solidFill>
              </a:rPr>
              <a:t>STI </a:t>
            </a:r>
            <a:r>
              <a:rPr lang="nb-NO" sz="2800" b="0" dirty="0">
                <a:solidFill>
                  <a:schemeClr val="tx1"/>
                </a:solidFill>
              </a:rPr>
              <a:t>(Science, Technology, Innovation) </a:t>
            </a:r>
          </a:p>
          <a:p>
            <a:pPr marL="587375" indent="-284163">
              <a:spcBef>
                <a:spcPts val="800"/>
              </a:spcBef>
              <a:buClr>
                <a:srgbClr val="3D5485"/>
              </a:buClr>
              <a:buFont typeface="Times" pitchFamily="1" charset="0"/>
              <a:buChar char="•"/>
            </a:pPr>
            <a:r>
              <a:rPr lang="et-EE" sz="2400" b="0" i="0" dirty="0">
                <a:solidFill>
                  <a:schemeClr val="tx1"/>
                </a:solidFill>
              </a:rPr>
              <a:t> </a:t>
            </a:r>
            <a:r>
              <a:rPr lang="et-EE" sz="2400" b="0" i="0" dirty="0" err="1">
                <a:solidFill>
                  <a:schemeClr val="tx1"/>
                </a:solidFill>
              </a:rPr>
              <a:t>high-tech</a:t>
            </a:r>
            <a:r>
              <a:rPr lang="et-EE" sz="2400" b="0" i="0" dirty="0">
                <a:solidFill>
                  <a:schemeClr val="tx1"/>
                </a:solidFill>
              </a:rPr>
              <a:t>/</a:t>
            </a:r>
            <a:r>
              <a:rPr lang="et-EE" sz="2400" b="0" i="0" dirty="0" err="1">
                <a:solidFill>
                  <a:schemeClr val="tx1"/>
                </a:solidFill>
              </a:rPr>
              <a:t>science</a:t>
            </a:r>
            <a:r>
              <a:rPr lang="nb-NO" sz="2400" b="0" i="0" dirty="0">
                <a:solidFill>
                  <a:schemeClr val="tx1"/>
                </a:solidFill>
              </a:rPr>
              <a:t> push / </a:t>
            </a:r>
            <a:r>
              <a:rPr lang="et-EE" sz="2400" b="0" i="0" dirty="0" err="1">
                <a:solidFill>
                  <a:schemeClr val="tx1"/>
                </a:solidFill>
              </a:rPr>
              <a:t>supply-driven</a:t>
            </a:r>
            <a:endParaRPr lang="et-EE" sz="2400" b="0" i="0" dirty="0">
              <a:solidFill>
                <a:schemeClr val="tx1"/>
              </a:solidFill>
            </a:endParaRPr>
          </a:p>
          <a:p>
            <a:pPr marL="587375" indent="-284163">
              <a:spcBef>
                <a:spcPts val="800"/>
              </a:spcBef>
              <a:buClr>
                <a:srgbClr val="3D5485"/>
              </a:buClr>
              <a:buFont typeface="Times" pitchFamily="1" charset="0"/>
              <a:buChar char="•"/>
            </a:pPr>
            <a:r>
              <a:rPr lang="et-EE" sz="2400" b="0" i="0" dirty="0">
                <a:solidFill>
                  <a:schemeClr val="tx1"/>
                </a:solidFill>
                <a:sym typeface="Wingdings" pitchFamily="2" charset="2"/>
              </a:rPr>
              <a:t> “</a:t>
            </a:r>
            <a:r>
              <a:rPr lang="et-EE" sz="2400" b="0" i="0" dirty="0" err="1">
                <a:solidFill>
                  <a:schemeClr val="tx1"/>
                </a:solidFill>
                <a:sym typeface="Wingdings" pitchFamily="2" charset="2"/>
              </a:rPr>
              <a:t>Big</a:t>
            </a:r>
            <a:r>
              <a:rPr lang="et-EE" sz="2400" b="0" i="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t-EE" sz="2400" b="0" i="0" dirty="0" err="1">
                <a:solidFill>
                  <a:schemeClr val="tx1"/>
                </a:solidFill>
                <a:sym typeface="Wingdings" pitchFamily="2" charset="2"/>
              </a:rPr>
              <a:t>science</a:t>
            </a:r>
            <a:r>
              <a:rPr lang="et-EE" sz="2400" b="0" i="0" dirty="0">
                <a:solidFill>
                  <a:schemeClr val="tx1"/>
                </a:solidFill>
                <a:sym typeface="Wingdings" pitchFamily="2" charset="2"/>
              </a:rPr>
              <a:t>” &amp; </a:t>
            </a:r>
            <a:r>
              <a:rPr lang="et-EE" sz="2400" b="0" i="0" dirty="0" err="1">
                <a:solidFill>
                  <a:schemeClr val="tx1"/>
                </a:solidFill>
                <a:sym typeface="Wingdings" pitchFamily="2" charset="2"/>
              </a:rPr>
              <a:t>Transnational</a:t>
            </a:r>
            <a:r>
              <a:rPr lang="et-EE" sz="2400" b="0" i="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t-EE" sz="2400" b="0" i="0" dirty="0" err="1">
                <a:solidFill>
                  <a:schemeClr val="tx1"/>
                </a:solidFill>
                <a:sym typeface="Wingdings" pitchFamily="2" charset="2"/>
              </a:rPr>
              <a:t>corporations</a:t>
            </a:r>
            <a:endParaRPr lang="nb-NO" sz="2400" b="0" i="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</a:pPr>
            <a:r>
              <a:rPr lang="nb-NO" sz="2800" dirty="0">
                <a:solidFill>
                  <a:schemeClr val="tx1"/>
                </a:solidFill>
              </a:rPr>
              <a:t>DUI </a:t>
            </a:r>
            <a:r>
              <a:rPr lang="nb-NO" sz="2800" b="0" dirty="0">
                <a:solidFill>
                  <a:schemeClr val="tx1"/>
                </a:solidFill>
              </a:rPr>
              <a:t>(Doing, Using, Interacting) </a:t>
            </a:r>
          </a:p>
          <a:p>
            <a:pPr marL="587375" indent="-284163">
              <a:spcBef>
                <a:spcPts val="800"/>
              </a:spcBef>
              <a:buClr>
                <a:srgbClr val="3D5485"/>
              </a:buClr>
              <a:buFont typeface="Times" pitchFamily="1" charset="0"/>
              <a:buChar char="•"/>
            </a:pPr>
            <a:r>
              <a:rPr lang="nb-NO" sz="2400" b="0" i="0" dirty="0">
                <a:solidFill>
                  <a:schemeClr val="tx1"/>
                </a:solidFill>
              </a:rPr>
              <a:t>Competence building / </a:t>
            </a:r>
            <a:r>
              <a:rPr lang="et-EE" sz="2400" b="0" i="0" dirty="0" err="1">
                <a:solidFill>
                  <a:schemeClr val="tx1"/>
                </a:solidFill>
              </a:rPr>
              <a:t>organizational</a:t>
            </a:r>
            <a:r>
              <a:rPr lang="nb-NO" sz="2400" b="0" i="0" dirty="0">
                <a:solidFill>
                  <a:schemeClr val="tx1"/>
                </a:solidFill>
              </a:rPr>
              <a:t> innovations / social </a:t>
            </a:r>
            <a:r>
              <a:rPr lang="et-EE" sz="2400" b="0" i="0" dirty="0" err="1">
                <a:solidFill>
                  <a:schemeClr val="tx1"/>
                </a:solidFill>
              </a:rPr>
              <a:t>innovations</a:t>
            </a:r>
            <a:r>
              <a:rPr lang="et-EE" sz="2400" b="0" i="0" dirty="0">
                <a:solidFill>
                  <a:schemeClr val="tx1"/>
                </a:solidFill>
              </a:rPr>
              <a:t>/market</a:t>
            </a:r>
            <a:r>
              <a:rPr lang="nb-NO" sz="2400" b="0" i="0" dirty="0">
                <a:solidFill>
                  <a:schemeClr val="tx1"/>
                </a:solidFill>
              </a:rPr>
              <a:t> - demand - user driven</a:t>
            </a:r>
            <a:endParaRPr lang="et-EE" sz="2400" b="0" i="0" dirty="0">
              <a:solidFill>
                <a:schemeClr val="tx1"/>
              </a:solidFill>
            </a:endParaRPr>
          </a:p>
          <a:p>
            <a:pPr marL="587375" indent="-284163">
              <a:spcBef>
                <a:spcPts val="800"/>
              </a:spcBef>
              <a:buClr>
                <a:srgbClr val="3D5485"/>
              </a:buClr>
              <a:buFont typeface="Times" pitchFamily="1" charset="0"/>
              <a:buChar char="•"/>
            </a:pPr>
            <a:r>
              <a:rPr lang="nb-NO" sz="2400" i="0" dirty="0">
                <a:solidFill>
                  <a:srgbClr val="0070C0"/>
                </a:solidFill>
              </a:rPr>
              <a:t>Broad</a:t>
            </a:r>
            <a:r>
              <a:rPr lang="et-EE" sz="2400" i="0" dirty="0" err="1">
                <a:solidFill>
                  <a:srgbClr val="0070C0"/>
                </a:solidFill>
              </a:rPr>
              <a:t>ly</a:t>
            </a:r>
            <a:r>
              <a:rPr lang="nb-NO" sz="2400" i="0" dirty="0">
                <a:solidFill>
                  <a:srgbClr val="0070C0"/>
                </a:solidFill>
              </a:rPr>
              <a:t> based innovation policy  </a:t>
            </a:r>
            <a:endParaRPr lang="et-EE" sz="2400" i="0" dirty="0">
              <a:solidFill>
                <a:srgbClr val="0070C0"/>
              </a:solidFill>
            </a:endParaRPr>
          </a:p>
          <a:p>
            <a:pPr marL="1044575" lvl="2" indent="-284163" algn="l">
              <a:spcBef>
                <a:spcPts val="800"/>
              </a:spcBef>
              <a:buClr>
                <a:srgbClr val="3D5485"/>
              </a:buClr>
              <a:buFont typeface="Times" pitchFamily="1" charset="0"/>
              <a:buChar char="•"/>
            </a:pPr>
            <a:r>
              <a:rPr lang="et-EE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t-EE" sz="2400" b="1" dirty="0" err="1">
                <a:solidFill>
                  <a:srgbClr val="FF0000"/>
                </a:solidFill>
              </a:rPr>
              <a:t>Regional</a:t>
            </a:r>
            <a:r>
              <a:rPr lang="et-EE" sz="2400" b="1" dirty="0">
                <a:solidFill>
                  <a:srgbClr val="FF0000"/>
                </a:solidFill>
              </a:rPr>
              <a:t> HEIs</a:t>
            </a:r>
            <a:r>
              <a:rPr lang="et-EE" sz="2400" dirty="0">
                <a:solidFill>
                  <a:schemeClr val="tx1"/>
                </a:solidFill>
              </a:rPr>
              <a:t>	</a:t>
            </a:r>
            <a:r>
              <a:rPr lang="nb-NO" sz="1800" i="1" dirty="0">
                <a:solidFill>
                  <a:schemeClr val="tx1"/>
                </a:solidFill>
              </a:rPr>
              <a:t>Lorenz &amp; Lundvall 2006</a:t>
            </a:r>
            <a:endParaRPr lang="et-EE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325" y="548680"/>
            <a:ext cx="11385551" cy="769441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HEIs in </a:t>
            </a:r>
            <a:r>
              <a:rPr lang="en-GB" noProof="0" dirty="0" err="1"/>
              <a:t>peripher</a:t>
            </a:r>
            <a:r>
              <a:rPr lang="et-EE" noProof="0" dirty="0" err="1"/>
              <a:t>ies</a:t>
            </a:r>
            <a:r>
              <a:rPr lang="et-EE" dirty="0"/>
              <a:t>: </a:t>
            </a:r>
            <a:r>
              <a:rPr lang="en-US" dirty="0"/>
              <a:t>DUI </a:t>
            </a:r>
            <a:r>
              <a:rPr lang="et-EE" dirty="0"/>
              <a:t>ja CCI </a:t>
            </a:r>
            <a:r>
              <a:rPr lang="en-US" dirty="0"/>
              <a:t>type RIS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98" y="1844824"/>
            <a:ext cx="11718997" cy="4877016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The facilitator’s role of RHEIs in learning and adaptation processes is </a:t>
            </a:r>
            <a:r>
              <a:rPr lang="en-GB" noProof="0" dirty="0">
                <a:solidFill>
                  <a:srgbClr val="0070C0"/>
                </a:solidFill>
              </a:rPr>
              <a:t>particularly vital in peripheral regions </a:t>
            </a:r>
            <a:r>
              <a:rPr lang="et-EE" noProof="0" dirty="0" err="1"/>
              <a:t>characterized</a:t>
            </a:r>
            <a:r>
              <a:rPr lang="en-GB" noProof="0" dirty="0"/>
              <a:t> by low densities and limited access.</a:t>
            </a:r>
          </a:p>
          <a:p>
            <a:r>
              <a:rPr lang="en-GB" noProof="0" dirty="0"/>
              <a:t>Small and peripheral regions with limited human and knowledge resources, located far away from large university cities, usually cannot afford STI-type knowledge support systems (Lorenz &amp; </a:t>
            </a:r>
            <a:r>
              <a:rPr lang="en-GB" noProof="0" dirty="0" err="1"/>
              <a:t>Lundvall</a:t>
            </a:r>
            <a:r>
              <a:rPr lang="en-GB" noProof="0" dirty="0"/>
              <a:t> 2006). </a:t>
            </a:r>
          </a:p>
          <a:p>
            <a:r>
              <a:rPr lang="en-GB" noProof="0" dirty="0"/>
              <a:t>Regional HEIs </a:t>
            </a:r>
            <a:r>
              <a:rPr lang="et-EE" noProof="0" dirty="0" err="1"/>
              <a:t>may</a:t>
            </a:r>
            <a:r>
              <a:rPr lang="et-EE" noProof="0" dirty="0"/>
              <a:t> </a:t>
            </a:r>
            <a:r>
              <a:rPr lang="et-EE" noProof="0" dirty="0" err="1"/>
              <a:t>also</a:t>
            </a:r>
            <a:r>
              <a:rPr lang="et-EE" noProof="0" dirty="0"/>
              <a:t> </a:t>
            </a:r>
            <a:r>
              <a:rPr lang="en-GB" noProof="0" dirty="0"/>
              <a:t>act as </a:t>
            </a:r>
            <a:r>
              <a:rPr lang="et-EE" noProof="0" dirty="0">
                <a:solidFill>
                  <a:srgbClr val="0070C0"/>
                </a:solidFill>
              </a:rPr>
              <a:t>DU </a:t>
            </a:r>
            <a:r>
              <a:rPr lang="et-EE" noProof="0" dirty="0" err="1">
                <a:solidFill>
                  <a:srgbClr val="0070C0"/>
                </a:solidFill>
              </a:rPr>
              <a:t>innovators</a:t>
            </a:r>
            <a:r>
              <a:rPr lang="en-GB" noProof="0" dirty="0">
                <a:solidFill>
                  <a:srgbClr val="0070C0"/>
                </a:solidFill>
              </a:rPr>
              <a:t> and network brokers but try to set up CCI </a:t>
            </a:r>
            <a:r>
              <a:rPr lang="en-GB" dirty="0">
                <a:solidFill>
                  <a:srgbClr val="0070C0"/>
                </a:solidFill>
              </a:rPr>
              <a:t>(</a:t>
            </a:r>
            <a:r>
              <a:rPr lang="en-GB" dirty="0"/>
              <a:t>complex, combined) </a:t>
            </a:r>
            <a:r>
              <a:rPr lang="en-GB" noProof="0" dirty="0">
                <a:solidFill>
                  <a:srgbClr val="002060"/>
                </a:solidFill>
              </a:rPr>
              <a:t>capability </a:t>
            </a:r>
            <a:r>
              <a:rPr lang="et-EE" noProof="0" dirty="0">
                <a:solidFill>
                  <a:srgbClr val="002060"/>
                </a:solidFill>
              </a:rPr>
              <a:t>and </a:t>
            </a:r>
            <a:r>
              <a:rPr lang="et-EE" noProof="0" dirty="0" err="1">
                <a:solidFill>
                  <a:srgbClr val="002060"/>
                </a:solidFill>
              </a:rPr>
              <a:t>provide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n-US" dirty="0"/>
              <a:t>company-</a:t>
            </a:r>
            <a:r>
              <a:rPr lang="et-EE" dirty="0"/>
              <a:t>b</a:t>
            </a:r>
            <a:r>
              <a:rPr lang="en-US" dirty="0" err="1"/>
              <a:t>ased</a:t>
            </a:r>
            <a:r>
              <a:rPr lang="en-US" dirty="0"/>
              <a:t> innovation</a:t>
            </a:r>
            <a:r>
              <a:rPr lang="et-EE" dirty="0"/>
              <a:t> </a:t>
            </a:r>
            <a:r>
              <a:rPr lang="en-US" dirty="0"/>
              <a:t>through an experienced </a:t>
            </a:r>
            <a:r>
              <a:rPr lang="et-EE" dirty="0"/>
              <a:t>labor</a:t>
            </a:r>
            <a:r>
              <a:rPr lang="en-US" dirty="0"/>
              <a:t> force and business services (Isaksen &amp;</a:t>
            </a:r>
            <a:r>
              <a:rPr lang="et-EE" dirty="0"/>
              <a:t> Karlsen, 2012).</a:t>
            </a:r>
            <a:endParaRPr lang="en-GB" noProof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4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35106" y="20263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t-EE" noProof="0" dirty="0"/>
              <a:t> R</a:t>
            </a:r>
            <a:r>
              <a:rPr lang="en-GB" noProof="0" dirty="0"/>
              <a:t>HEIs contributing changes!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3392" y="764704"/>
            <a:ext cx="11809312" cy="6336703"/>
          </a:xfrm>
        </p:spPr>
        <p:txBody>
          <a:bodyPr>
            <a:noAutofit/>
          </a:bodyPr>
          <a:lstStyle/>
          <a:p>
            <a:r>
              <a:rPr lang="en-GB" sz="3200" noProof="0" dirty="0"/>
              <a:t>Local politicians and small businesses tend to maintain the status quo.</a:t>
            </a:r>
          </a:p>
          <a:p>
            <a:r>
              <a:rPr lang="en-GB" sz="3200" noProof="0" dirty="0"/>
              <a:t>There is a </a:t>
            </a:r>
            <a:r>
              <a:rPr lang="en-GB" sz="3200" noProof="0" dirty="0">
                <a:solidFill>
                  <a:srgbClr val="0070C0"/>
                </a:solidFill>
              </a:rPr>
              <a:t>need for new dynamic leaders who can cope with constantly changing circumstances</a:t>
            </a:r>
            <a:r>
              <a:rPr lang="en-GB" sz="3200" noProof="0" dirty="0"/>
              <a:t>.</a:t>
            </a:r>
          </a:p>
          <a:p>
            <a:r>
              <a:rPr lang="en-GB" sz="3200" noProof="0" dirty="0"/>
              <a:t>HEIs employ intelligent and capable people, </a:t>
            </a:r>
            <a:r>
              <a:rPr lang="et-EE" sz="3200" noProof="0" dirty="0" err="1"/>
              <a:t>also</a:t>
            </a:r>
            <a:r>
              <a:rPr lang="et-EE" sz="3200" noProof="0" dirty="0"/>
              <a:t> </a:t>
            </a:r>
            <a:r>
              <a:rPr lang="en-GB" sz="3200" noProof="0" dirty="0"/>
              <a:t>with leadership qualities </a:t>
            </a:r>
          </a:p>
          <a:p>
            <a:pPr lvl="1"/>
            <a:r>
              <a:rPr lang="et-EE" dirty="0"/>
              <a:t>w</a:t>
            </a:r>
            <a:r>
              <a:rPr lang="et-EE" noProof="0" dirty="0" err="1"/>
              <a:t>hen</a:t>
            </a:r>
            <a:r>
              <a:rPr lang="et-EE" noProof="0" dirty="0"/>
              <a:t> </a:t>
            </a:r>
            <a:r>
              <a:rPr lang="en-GB" noProof="0" dirty="0"/>
              <a:t>interconnect</a:t>
            </a:r>
            <a:r>
              <a:rPr lang="et-EE" noProof="0" dirty="0" err="1"/>
              <a:t>ing</a:t>
            </a:r>
            <a:r>
              <a:rPr lang="en-GB" noProof="0" dirty="0"/>
              <a:t> existing governance and regional structures </a:t>
            </a:r>
            <a:r>
              <a:rPr lang="et-EE" noProof="0" dirty="0" err="1"/>
              <a:t>for</a:t>
            </a:r>
            <a:r>
              <a:rPr lang="et-EE" noProof="0" dirty="0"/>
              <a:t> </a:t>
            </a:r>
            <a:r>
              <a:rPr lang="en-GB" noProof="0" dirty="0" err="1"/>
              <a:t>generat</a:t>
            </a:r>
            <a:r>
              <a:rPr lang="et-EE" noProof="0" dirty="0" err="1"/>
              <a:t>ing</a:t>
            </a:r>
            <a:r>
              <a:rPr lang="et-EE" noProof="0" dirty="0"/>
              <a:t> </a:t>
            </a:r>
            <a:r>
              <a:rPr lang="en-GB" noProof="0" dirty="0"/>
              <a:t>synergetic effects; </a:t>
            </a:r>
          </a:p>
          <a:p>
            <a:pPr lvl="1"/>
            <a:r>
              <a:rPr lang="en-GB" sz="2800" noProof="0" dirty="0">
                <a:solidFill>
                  <a:srgbClr val="FF0000"/>
                </a:solidFill>
              </a:rPr>
              <a:t>would it avoid local elites to stagnate? </a:t>
            </a:r>
          </a:p>
          <a:p>
            <a:r>
              <a:rPr lang="en-GB" sz="2400" i="1" noProof="0" dirty="0">
                <a:solidFill>
                  <a:srgbClr val="0070C0"/>
                </a:solidFill>
              </a:rPr>
              <a:t>HEIs can give a wake‐up call for change, design and lead regional development actions, function as a forum and meeting place for local leaders…</a:t>
            </a:r>
            <a:endParaRPr lang="en-GB" sz="1800" b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9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52" y="764704"/>
            <a:ext cx="11233248" cy="634082"/>
          </a:xfrm>
        </p:spPr>
        <p:txBody>
          <a:bodyPr>
            <a:normAutofit fontScale="90000"/>
          </a:bodyPr>
          <a:lstStyle/>
          <a:p>
            <a:r>
              <a:rPr lang="et-EE" noProof="0" dirty="0"/>
              <a:t>R</a:t>
            </a:r>
            <a:r>
              <a:rPr lang="en-GB" noProof="0" dirty="0"/>
              <a:t>HEI as a development Anchor Institution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40" y="1844824"/>
            <a:ext cx="11618259" cy="5013176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/>
              <a:t>Knowledge-based regional development should have a stronger </a:t>
            </a:r>
            <a:r>
              <a:rPr lang="en-GB" noProof="0" dirty="0">
                <a:solidFill>
                  <a:srgbClr val="0070C0"/>
                </a:solidFill>
              </a:rPr>
              <a:t>focus on actors, agencies</a:t>
            </a:r>
            <a:r>
              <a:rPr lang="et-EE" noProof="0" dirty="0">
                <a:solidFill>
                  <a:srgbClr val="0070C0"/>
                </a:solidFill>
              </a:rPr>
              <a:t>,</a:t>
            </a:r>
            <a:r>
              <a:rPr lang="en-GB" noProof="0" dirty="0">
                <a:solidFill>
                  <a:srgbClr val="0070C0"/>
                </a:solidFill>
              </a:rPr>
              <a:t> and their interaction</a:t>
            </a:r>
            <a:r>
              <a:rPr lang="en-GB" noProof="0" dirty="0"/>
              <a:t> and governance (Flanagan </a:t>
            </a:r>
            <a:r>
              <a:rPr lang="en-GB" i="1" noProof="0" dirty="0"/>
              <a:t>et al</a:t>
            </a:r>
            <a:r>
              <a:rPr lang="en-GB" noProof="0" dirty="0"/>
              <a:t>. 2011)</a:t>
            </a:r>
            <a:r>
              <a:rPr lang="et-EE" dirty="0"/>
              <a:t>.</a:t>
            </a:r>
            <a:endParaRPr lang="en-GB" noProof="0" dirty="0"/>
          </a:p>
          <a:p>
            <a:r>
              <a:rPr lang="en-GB" noProof="0" dirty="0"/>
              <a:t>New policy paradigms </a:t>
            </a:r>
            <a:r>
              <a:rPr lang="et-EE" noProof="0" dirty="0" err="1"/>
              <a:t>emphasize</a:t>
            </a:r>
            <a:r>
              <a:rPr lang="en-GB" noProof="0" dirty="0"/>
              <a:t> the importance of </a:t>
            </a:r>
            <a:r>
              <a:rPr lang="en-GB" noProof="0" dirty="0">
                <a:solidFill>
                  <a:srgbClr val="0070C0"/>
                </a:solidFill>
              </a:rPr>
              <a:t>creating broad-based coalitions </a:t>
            </a:r>
            <a:r>
              <a:rPr lang="en-GB" noProof="0" dirty="0"/>
              <a:t>that harness knowledge actors to create new opportunities (Asheim </a:t>
            </a:r>
            <a:r>
              <a:rPr lang="en-GB" i="1" noProof="0" dirty="0"/>
              <a:t>et al.</a:t>
            </a:r>
            <a:r>
              <a:rPr lang="en-GB" noProof="0" dirty="0"/>
              <a:t> 2011; McCann &amp; Ortega-</a:t>
            </a:r>
            <a:r>
              <a:rPr lang="en-GB" noProof="0" dirty="0" err="1"/>
              <a:t>Argilez</a:t>
            </a:r>
            <a:r>
              <a:rPr lang="en-GB" noProof="0" dirty="0"/>
              <a:t> 2013). </a:t>
            </a:r>
          </a:p>
          <a:p>
            <a:r>
              <a:rPr lang="en-GB" noProof="0" dirty="0"/>
              <a:t>Contributing to evolutionary </a:t>
            </a:r>
            <a:r>
              <a:rPr lang="en-US" noProof="0" dirty="0"/>
              <a:t>path creation and path-breaking processes </a:t>
            </a:r>
            <a:r>
              <a:rPr lang="en-GB" noProof="0" dirty="0"/>
              <a:t>as part of </a:t>
            </a:r>
            <a:r>
              <a:rPr lang="en-GB" noProof="0" dirty="0">
                <a:solidFill>
                  <a:srgbClr val="002060"/>
                </a:solidFill>
              </a:rPr>
              <a:t>creating new regional futures </a:t>
            </a:r>
            <a:r>
              <a:rPr lang="en-GB" noProof="0" dirty="0"/>
              <a:t>(Goddard 2012).</a:t>
            </a:r>
          </a:p>
          <a:p>
            <a:pPr lvl="1"/>
            <a:r>
              <a:rPr lang="en-GB" noProof="0" dirty="0"/>
              <a:t>Doubly peripheral Scottish community colleges become part of the mainstream higher education system (Charles 2016).</a:t>
            </a:r>
            <a:r>
              <a:rPr lang="et-EE" noProof="0" dirty="0"/>
              <a:t> </a:t>
            </a:r>
            <a:r>
              <a:rPr lang="et-EE" noProof="0" dirty="0">
                <a:sym typeface="Wingdings" panose="05000000000000000000" pitchFamily="2" charset="2"/>
              </a:rPr>
              <a:t> </a:t>
            </a:r>
            <a:r>
              <a:rPr lang="et-EE" noProof="0" dirty="0"/>
              <a:t>UHI</a:t>
            </a:r>
          </a:p>
          <a:p>
            <a:r>
              <a:rPr lang="et-EE" dirty="0" err="1"/>
              <a:t>However</a:t>
            </a:r>
            <a:r>
              <a:rPr lang="et-EE" dirty="0"/>
              <a:t>, </a:t>
            </a:r>
            <a:r>
              <a:rPr lang="et-EE" i="1" dirty="0"/>
              <a:t>„S</a:t>
            </a:r>
            <a:r>
              <a:rPr lang="en-US" i="1" dirty="0" err="1"/>
              <a:t>ynergy</a:t>
            </a:r>
            <a:r>
              <a:rPr lang="en-US" i="1" dirty="0"/>
              <a:t> and creativity can help promote universities’ contributions to peripheral</a:t>
            </a:r>
            <a:r>
              <a:rPr lang="et-EE" i="1" dirty="0"/>
              <a:t> </a:t>
            </a:r>
            <a:r>
              <a:rPr lang="en-US" i="1" dirty="0"/>
              <a:t>regions, but the conditions to deliver this synergy are easily disrupted, and</a:t>
            </a:r>
            <a:r>
              <a:rPr lang="et-EE" i="1" dirty="0"/>
              <a:t> </a:t>
            </a:r>
            <a:r>
              <a:rPr lang="en-US" i="1" dirty="0"/>
              <a:t>a </a:t>
            </a:r>
            <a:r>
              <a:rPr lang="et-EE" i="1" dirty="0"/>
              <a:t>vast</a:t>
            </a:r>
            <a:r>
              <a:rPr lang="en-US" i="1" dirty="0"/>
              <a:t> constellation of regional and national supporters are necessary to ensure</a:t>
            </a:r>
            <a:r>
              <a:rPr lang="et-EE" i="1" dirty="0"/>
              <a:t> </a:t>
            </a:r>
            <a:r>
              <a:rPr lang="en-US" i="1" dirty="0"/>
              <a:t>that synergy can be delivered</a:t>
            </a:r>
            <a:r>
              <a:rPr lang="et-EE" i="1" dirty="0"/>
              <a:t>“ </a:t>
            </a:r>
            <a:r>
              <a:rPr lang="et-EE" dirty="0"/>
              <a:t>(</a:t>
            </a:r>
            <a:r>
              <a:rPr lang="et-EE" dirty="0" err="1"/>
              <a:t>Keerberg</a:t>
            </a:r>
            <a:r>
              <a:rPr lang="et-EE" dirty="0"/>
              <a:t> 2018).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984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836712"/>
            <a:ext cx="10891157" cy="63408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How does the presence of </a:t>
            </a:r>
            <a:r>
              <a:rPr lang="et-EE" noProof="0" dirty="0"/>
              <a:t>R</a:t>
            </a:r>
            <a:r>
              <a:rPr lang="en-GB" noProof="0" dirty="0"/>
              <a:t>HEIs impact the agency of a peripheral region?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844824"/>
            <a:ext cx="11413671" cy="5013176"/>
          </a:xfrm>
        </p:spPr>
        <p:txBody>
          <a:bodyPr>
            <a:normAutofit fontScale="92500" lnSpcReduction="10000"/>
          </a:bodyPr>
          <a:lstStyle/>
          <a:p>
            <a:r>
              <a:rPr lang="en-GB" sz="3200" noProof="0" dirty="0"/>
              <a:t>A HEI as an </a:t>
            </a:r>
            <a:r>
              <a:rPr lang="et-EE" sz="3200" noProof="0" dirty="0" err="1"/>
              <a:t>organization</a:t>
            </a:r>
            <a:r>
              <a:rPr lang="en-GB" sz="3200" noProof="0" dirty="0"/>
              <a:t> and </a:t>
            </a:r>
            <a:r>
              <a:rPr lang="en-GB" sz="3200" noProof="0" dirty="0">
                <a:solidFill>
                  <a:srgbClr val="0070C0"/>
                </a:solidFill>
              </a:rPr>
              <a:t>a nest for talented individuals</a:t>
            </a:r>
            <a:r>
              <a:rPr lang="en-GB" sz="3200" noProof="0" dirty="0"/>
              <a:t> may </a:t>
            </a:r>
            <a:r>
              <a:rPr lang="et-EE" sz="3200" noProof="0" dirty="0" err="1"/>
              <a:t>interact</a:t>
            </a:r>
            <a:r>
              <a:rPr lang="et-EE" sz="3200" noProof="0" dirty="0"/>
              <a:t> </a:t>
            </a:r>
            <a:r>
              <a:rPr lang="et-EE" sz="3200" noProof="0" dirty="0" err="1"/>
              <a:t>with</a:t>
            </a:r>
            <a:r>
              <a:rPr lang="et-EE" sz="3200" noProof="0" dirty="0"/>
              <a:t> </a:t>
            </a:r>
            <a:r>
              <a:rPr lang="et-EE" sz="3200" noProof="0" dirty="0" err="1"/>
              <a:t>other</a:t>
            </a:r>
            <a:r>
              <a:rPr lang="et-EE" sz="3200" noProof="0" dirty="0"/>
              <a:t> </a:t>
            </a:r>
            <a:r>
              <a:rPr lang="et-EE" sz="3200" noProof="0" dirty="0" err="1"/>
              <a:t>institutions</a:t>
            </a:r>
            <a:r>
              <a:rPr lang="et-EE" sz="3200" noProof="0" dirty="0"/>
              <a:t> and</a:t>
            </a:r>
            <a:r>
              <a:rPr lang="en-GB" sz="3200" noProof="0" dirty="0"/>
              <a:t> proactively </a:t>
            </a:r>
            <a:r>
              <a:rPr lang="en-GB" sz="3200" noProof="0" dirty="0">
                <a:solidFill>
                  <a:srgbClr val="0070C0"/>
                </a:solidFill>
              </a:rPr>
              <a:t>create new and modify existing ones</a:t>
            </a:r>
            <a:r>
              <a:rPr lang="en-GB" sz="3200" noProof="0" dirty="0"/>
              <a:t> (</a:t>
            </a:r>
            <a:r>
              <a:rPr lang="en-GB" sz="3200" noProof="0" dirty="0" err="1"/>
              <a:t>Dimaggio</a:t>
            </a:r>
            <a:r>
              <a:rPr lang="en-GB" sz="3200" noProof="0" dirty="0"/>
              <a:t>, 1988). </a:t>
            </a:r>
          </a:p>
          <a:p>
            <a:r>
              <a:rPr lang="en-GB" sz="3200" noProof="0" dirty="0"/>
              <a:t>HEIs located in the peripheries act not only as educators and technology transfer units but also as </a:t>
            </a:r>
            <a:r>
              <a:rPr lang="en-GB" sz="3200" noProof="0" dirty="0">
                <a:solidFill>
                  <a:srgbClr val="0070C0"/>
                </a:solidFill>
              </a:rPr>
              <a:t>Development Anchor Institutions </a:t>
            </a:r>
            <a:r>
              <a:rPr lang="en-GB" sz="3200" noProof="0" dirty="0"/>
              <a:t>that</a:t>
            </a:r>
            <a:r>
              <a:rPr lang="en-GB" sz="3200" noProof="0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GB" sz="2800" noProof="0" dirty="0">
                <a:solidFill>
                  <a:srgbClr val="FF0000"/>
                </a:solidFill>
              </a:rPr>
              <a:t>create new institutions and rules </a:t>
            </a:r>
            <a:r>
              <a:rPr lang="en-GB" sz="2800" noProof="0" dirty="0"/>
              <a:t>– change </a:t>
            </a:r>
            <a:r>
              <a:rPr lang="et-EE" sz="2800" noProof="0" dirty="0" err="1"/>
              <a:t>the</a:t>
            </a:r>
            <a:r>
              <a:rPr lang="et-EE" sz="2800" noProof="0" dirty="0"/>
              <a:t> </a:t>
            </a:r>
            <a:r>
              <a:rPr lang="en-GB" sz="2800" noProof="0" dirty="0"/>
              <a:t>local entrepreneurial culture (or </a:t>
            </a:r>
            <a:r>
              <a:rPr lang="en-GB" sz="2800" noProof="0" dirty="0">
                <a:sym typeface="Wingdings" panose="05000000000000000000" pitchFamily="2" charset="2"/>
              </a:rPr>
              <a:t>ecosystem) and </a:t>
            </a:r>
          </a:p>
          <a:p>
            <a:pPr lvl="1"/>
            <a:r>
              <a:rPr lang="et-EE" sz="2800" noProof="0" dirty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GB" sz="2800" noProof="0" dirty="0" err="1">
                <a:solidFill>
                  <a:srgbClr val="FF0000"/>
                </a:solidFill>
                <a:sym typeface="Wingdings" panose="05000000000000000000" pitchFamily="2" charset="2"/>
              </a:rPr>
              <a:t>ontribute</a:t>
            </a:r>
            <a:r>
              <a:rPr lang="en-GB" sz="2800" noProof="0" dirty="0">
                <a:solidFill>
                  <a:srgbClr val="FF0000"/>
                </a:solidFill>
                <a:sym typeface="Wingdings" panose="05000000000000000000" pitchFamily="2" charset="2"/>
              </a:rPr>
              <a:t> to local identity and pride </a:t>
            </a:r>
            <a:r>
              <a:rPr lang="en-GB" sz="2800" noProof="0" dirty="0">
                <a:sym typeface="Wingdings" panose="05000000000000000000" pitchFamily="2" charset="2"/>
              </a:rPr>
              <a:t>as well as </a:t>
            </a:r>
            <a:r>
              <a:rPr lang="et-EE" sz="2800" noProof="0" dirty="0" err="1">
                <a:sym typeface="Wingdings" panose="05000000000000000000" pitchFamily="2" charset="2"/>
              </a:rPr>
              <a:t>increase</a:t>
            </a:r>
            <a:r>
              <a:rPr lang="en-GB" sz="2800" noProof="0" dirty="0">
                <a:sym typeface="Wingdings" panose="05000000000000000000" pitchFamily="2" charset="2"/>
              </a:rPr>
              <a:t> </a:t>
            </a:r>
            <a:r>
              <a:rPr lang="et-EE" sz="2800" noProof="0" dirty="0" err="1">
                <a:sym typeface="Wingdings" panose="05000000000000000000" pitchFamily="2" charset="2"/>
              </a:rPr>
              <a:t>the</a:t>
            </a:r>
            <a:r>
              <a:rPr lang="et-EE" sz="2800" noProof="0" dirty="0">
                <a:sym typeface="Wingdings" panose="05000000000000000000" pitchFamily="2" charset="2"/>
              </a:rPr>
              <a:t> </a:t>
            </a:r>
            <a:r>
              <a:rPr lang="en-GB" sz="2800" noProof="0" dirty="0">
                <a:sym typeface="Wingdings" panose="05000000000000000000" pitchFamily="2" charset="2"/>
              </a:rPr>
              <a:t>visibility  </a:t>
            </a:r>
            <a:r>
              <a:rPr lang="et-EE" sz="2800" noProof="0" dirty="0">
                <a:sym typeface="Wingdings" panose="05000000000000000000" pitchFamily="2" charset="2"/>
              </a:rPr>
              <a:t>of </a:t>
            </a:r>
            <a:r>
              <a:rPr lang="en-GB" sz="2800" noProof="0" dirty="0">
                <a:sym typeface="Wingdings" panose="05000000000000000000" pitchFamily="2" charset="2"/>
              </a:rPr>
              <a:t>new path creation</a:t>
            </a:r>
            <a:r>
              <a:rPr lang="et-EE" sz="2800" noProof="0" dirty="0">
                <a:sym typeface="Wingdings" panose="05000000000000000000" pitchFamily="2" charset="2"/>
              </a:rPr>
              <a:t>.</a:t>
            </a:r>
            <a:endParaRPr lang="en-GB" sz="2800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862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476672"/>
            <a:ext cx="11532093" cy="86676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How regional HEIs can be more </a:t>
            </a:r>
            <a:r>
              <a:rPr lang="et-EE" noProof="0" dirty="0" err="1"/>
              <a:t>effective</a:t>
            </a:r>
            <a:r>
              <a:rPr lang="en-GB" noProof="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72815"/>
            <a:ext cx="11568608" cy="518457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Young and small </a:t>
            </a:r>
            <a:r>
              <a:rPr lang="et-EE" dirty="0" err="1">
                <a:solidFill>
                  <a:srgbClr val="002060"/>
                </a:solidFill>
              </a:rPr>
              <a:t>organizations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cannot be </a:t>
            </a:r>
            <a:r>
              <a:rPr lang="et-EE" b="1" dirty="0" err="1">
                <a:solidFill>
                  <a:srgbClr val="002060"/>
                </a:solidFill>
              </a:rPr>
              <a:t>defensive</a:t>
            </a:r>
            <a:r>
              <a:rPr lang="en-GB" b="1" dirty="0">
                <a:solidFill>
                  <a:srgbClr val="002060"/>
                </a:solidFill>
              </a:rPr>
              <a:t> per se </a:t>
            </a:r>
            <a:r>
              <a:rPr lang="en-GB" dirty="0">
                <a:solidFill>
                  <a:srgbClr val="002060"/>
                </a:solidFill>
              </a:rPr>
              <a:t>because they have to grow</a:t>
            </a:r>
            <a:r>
              <a:rPr lang="et-EE" dirty="0">
                <a:solidFill>
                  <a:srgbClr val="002060"/>
                </a:solidFill>
              </a:rPr>
              <a:t>,</a:t>
            </a:r>
            <a:r>
              <a:rPr lang="en-GB" dirty="0">
                <a:solidFill>
                  <a:srgbClr val="002060"/>
                </a:solidFill>
              </a:rPr>
              <a:t> or when this is not possible</a:t>
            </a:r>
            <a:r>
              <a:rPr lang="et-EE" dirty="0">
                <a:solidFill>
                  <a:srgbClr val="002060"/>
                </a:solidFill>
              </a:rPr>
              <a:t>,</a:t>
            </a:r>
            <a:r>
              <a:rPr lang="en-GB" dirty="0">
                <a:solidFill>
                  <a:srgbClr val="002060"/>
                </a:solidFill>
              </a:rPr>
              <a:t> then </a:t>
            </a:r>
            <a:r>
              <a:rPr lang="et-EE" dirty="0" err="1">
                <a:solidFill>
                  <a:srgbClr val="002060"/>
                </a:solidFill>
              </a:rPr>
              <a:t>proactively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et-EE" dirty="0" err="1">
                <a:solidFill>
                  <a:srgbClr val="002060"/>
                </a:solidFill>
              </a:rPr>
              <a:t>prove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et-EE" dirty="0" err="1">
                <a:solidFill>
                  <a:srgbClr val="002060"/>
                </a:solidFill>
              </a:rPr>
              <a:t>their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et-EE" dirty="0" err="1">
                <a:solidFill>
                  <a:srgbClr val="002060"/>
                </a:solidFill>
              </a:rPr>
              <a:t>importance</a:t>
            </a:r>
            <a:r>
              <a:rPr lang="et-EE" dirty="0">
                <a:solidFill>
                  <a:srgbClr val="002060"/>
                </a:solidFill>
              </a:rPr>
              <a:t>: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noProof="0" dirty="0">
                <a:solidFill>
                  <a:srgbClr val="002060"/>
                </a:solidFill>
              </a:rPr>
              <a:t>proposing new (innovative) projects, </a:t>
            </a:r>
            <a:r>
              <a:rPr lang="et-EE" noProof="0" dirty="0" err="1">
                <a:solidFill>
                  <a:srgbClr val="002060"/>
                </a:solidFill>
              </a:rPr>
              <a:t>optimizing</a:t>
            </a:r>
            <a:r>
              <a:rPr lang="en-GB" noProof="0" dirty="0">
                <a:solidFill>
                  <a:srgbClr val="002060"/>
                </a:solidFill>
              </a:rPr>
              <a:t> performance, act in</a:t>
            </a:r>
            <a:r>
              <a:rPr lang="et-EE" noProof="0" dirty="0">
                <a:solidFill>
                  <a:srgbClr val="002060"/>
                </a:solidFill>
              </a:rPr>
              <a:t> a</a:t>
            </a:r>
            <a:r>
              <a:rPr lang="en-GB" noProof="0" dirty="0">
                <a:solidFill>
                  <a:srgbClr val="002060"/>
                </a:solidFill>
              </a:rPr>
              <a:t> flexible manner </a:t>
            </a:r>
          </a:p>
          <a:p>
            <a:r>
              <a:rPr lang="en-GB" noProof="0" dirty="0">
                <a:solidFill>
                  <a:srgbClr val="002060"/>
                </a:solidFill>
              </a:rPr>
              <a:t>Leadership </a:t>
            </a:r>
            <a:r>
              <a:rPr lang="et-EE" noProof="0" dirty="0" err="1">
                <a:solidFill>
                  <a:srgbClr val="002060"/>
                </a:solidFill>
              </a:rPr>
              <a:t>quality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t-EE" noProof="0" dirty="0" err="1">
                <a:solidFill>
                  <a:srgbClr val="002060"/>
                </a:solidFill>
              </a:rPr>
              <a:t>is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t-EE" noProof="0" dirty="0" err="1">
                <a:solidFill>
                  <a:srgbClr val="002060"/>
                </a:solidFill>
              </a:rPr>
              <a:t>essential</a:t>
            </a:r>
            <a:endParaRPr lang="en-GB" noProof="0" dirty="0">
              <a:solidFill>
                <a:srgbClr val="002060"/>
              </a:solidFill>
            </a:endParaRPr>
          </a:p>
          <a:p>
            <a:pPr lvl="1"/>
            <a:r>
              <a:rPr lang="et-EE" dirty="0">
                <a:solidFill>
                  <a:srgbClr val="002060"/>
                </a:solidFill>
              </a:rPr>
              <a:t>The </a:t>
            </a:r>
            <a:r>
              <a:rPr lang="et-EE" dirty="0" err="1">
                <a:solidFill>
                  <a:srgbClr val="002060"/>
                </a:solidFill>
              </a:rPr>
              <a:t>dynamics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et-EE" dirty="0" err="1">
                <a:solidFill>
                  <a:srgbClr val="002060"/>
                </a:solidFill>
              </a:rPr>
              <a:t>depends</a:t>
            </a:r>
            <a:r>
              <a:rPr lang="en-GB" noProof="0" dirty="0">
                <a:solidFill>
                  <a:srgbClr val="002060"/>
                </a:solidFill>
              </a:rPr>
              <a:t> pretty much on local </a:t>
            </a:r>
            <a:r>
              <a:rPr lang="et-EE" noProof="0" dirty="0" err="1">
                <a:solidFill>
                  <a:srgbClr val="002060"/>
                </a:solidFill>
              </a:rPr>
              <a:t>leaders</a:t>
            </a:r>
            <a:r>
              <a:rPr lang="et-EE" noProof="0" dirty="0">
                <a:solidFill>
                  <a:srgbClr val="002060"/>
                </a:solidFill>
              </a:rPr>
              <a:t>’</a:t>
            </a:r>
            <a:r>
              <a:rPr lang="en-GB" noProof="0" dirty="0">
                <a:solidFill>
                  <a:srgbClr val="002060"/>
                </a:solidFill>
              </a:rPr>
              <a:t> ambition and proactivity</a:t>
            </a:r>
          </a:p>
          <a:p>
            <a:pPr lvl="1"/>
            <a:r>
              <a:rPr lang="en-GB" noProof="0" dirty="0">
                <a:solidFill>
                  <a:srgbClr val="002060"/>
                </a:solidFill>
              </a:rPr>
              <a:t>Achieving shared leadership and </a:t>
            </a:r>
            <a:r>
              <a:rPr lang="et-EE" noProof="0" dirty="0">
                <a:solidFill>
                  <a:srgbClr val="002060"/>
                </a:solidFill>
              </a:rPr>
              <a:t>a </a:t>
            </a:r>
            <a:r>
              <a:rPr lang="en-GB" noProof="0" dirty="0">
                <a:solidFill>
                  <a:srgbClr val="002060"/>
                </a:solidFill>
              </a:rPr>
              <a:t>common vision </a:t>
            </a:r>
            <a:r>
              <a:rPr lang="et-EE" noProof="0" dirty="0" err="1">
                <a:solidFill>
                  <a:srgbClr val="002060"/>
                </a:solidFill>
              </a:rPr>
              <a:t>is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t-EE" noProof="0" dirty="0" err="1">
                <a:solidFill>
                  <a:srgbClr val="002060"/>
                </a:solidFill>
              </a:rPr>
              <a:t>essential</a:t>
            </a:r>
            <a:r>
              <a:rPr lang="et-EE" noProof="0" dirty="0">
                <a:solidFill>
                  <a:srgbClr val="002060"/>
                </a:solidFill>
              </a:rPr>
              <a:t> (</a:t>
            </a:r>
            <a:r>
              <a:rPr lang="et-EE" noProof="0" dirty="0" err="1">
                <a:solidFill>
                  <a:srgbClr val="002060"/>
                </a:solidFill>
              </a:rPr>
              <a:t>selling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t-EE" noProof="0" dirty="0" err="1">
                <a:solidFill>
                  <a:srgbClr val="002060"/>
                </a:solidFill>
              </a:rPr>
              <a:t>the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t-EE" noProof="0" dirty="0" err="1">
                <a:solidFill>
                  <a:srgbClr val="002060"/>
                </a:solidFill>
              </a:rPr>
              <a:t>idea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t-EE" noProof="0" dirty="0" err="1">
                <a:solidFill>
                  <a:srgbClr val="002060"/>
                </a:solidFill>
              </a:rPr>
              <a:t>to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t-EE" noProof="0" dirty="0" err="1">
                <a:solidFill>
                  <a:srgbClr val="002060"/>
                </a:solidFill>
              </a:rPr>
              <a:t>politicians</a:t>
            </a:r>
            <a:r>
              <a:rPr lang="et-EE" noProof="0" dirty="0">
                <a:solidFill>
                  <a:srgbClr val="002060"/>
                </a:solidFill>
              </a:rPr>
              <a:t>)</a:t>
            </a:r>
            <a:endParaRPr lang="en-GB" noProof="0" dirty="0">
              <a:solidFill>
                <a:srgbClr val="002060"/>
              </a:solidFill>
            </a:endParaRPr>
          </a:p>
          <a:p>
            <a:r>
              <a:rPr lang="en-GB" noProof="0" dirty="0">
                <a:solidFill>
                  <a:srgbClr val="002060"/>
                </a:solidFill>
              </a:rPr>
              <a:t>Networking as a </a:t>
            </a:r>
            <a:r>
              <a:rPr lang="et-EE" noProof="0" dirty="0" err="1">
                <a:solidFill>
                  <a:srgbClr val="002060"/>
                </a:solidFill>
              </a:rPr>
              <a:t>functional</a:t>
            </a:r>
            <a:r>
              <a:rPr lang="et-EE" noProof="0" dirty="0">
                <a:solidFill>
                  <a:srgbClr val="002060"/>
                </a:solidFill>
              </a:rPr>
              <a:t> </a:t>
            </a:r>
            <a:r>
              <a:rPr lang="en-GB" noProof="0" dirty="0">
                <a:solidFill>
                  <a:srgbClr val="002060"/>
                </a:solidFill>
              </a:rPr>
              <a:t>strategy</a:t>
            </a:r>
          </a:p>
          <a:p>
            <a:pPr lvl="1"/>
            <a:r>
              <a:rPr lang="en-GB" noProof="0" dirty="0">
                <a:solidFill>
                  <a:srgbClr val="002060"/>
                </a:solidFill>
              </a:rPr>
              <a:t>Shifting jointly national policies (lobby)</a:t>
            </a:r>
          </a:p>
          <a:p>
            <a:pPr lvl="1"/>
            <a:r>
              <a:rPr lang="en-GB" noProof="0" dirty="0">
                <a:solidFill>
                  <a:srgbClr val="002060"/>
                </a:solidFill>
              </a:rPr>
              <a:t>Convincing local allies, </a:t>
            </a:r>
            <a:r>
              <a:rPr lang="et-EE" noProof="0" dirty="0">
                <a:solidFill>
                  <a:srgbClr val="002060"/>
                </a:solidFill>
              </a:rPr>
              <a:t>keeping</a:t>
            </a:r>
            <a:r>
              <a:rPr lang="en-GB" noProof="0" dirty="0">
                <a:solidFill>
                  <a:srgbClr val="002060"/>
                </a:solidFill>
              </a:rPr>
              <a:t> them prepared, </a:t>
            </a:r>
            <a:r>
              <a:rPr lang="et-EE" noProof="0" dirty="0">
                <a:solidFill>
                  <a:srgbClr val="002060"/>
                </a:solidFill>
              </a:rPr>
              <a:t>and </a:t>
            </a:r>
            <a:r>
              <a:rPr lang="en-GB" noProof="0" dirty="0">
                <a:solidFill>
                  <a:srgbClr val="002060"/>
                </a:solidFill>
              </a:rPr>
              <a:t>alerted</a:t>
            </a:r>
          </a:p>
          <a:p>
            <a:pPr lvl="1"/>
            <a:endParaRPr lang="en-GB" noProof="0" dirty="0"/>
          </a:p>
          <a:p>
            <a:endParaRPr lang="en-GB" noProof="0" dirty="0"/>
          </a:p>
          <a:p>
            <a:pPr lvl="1"/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058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77790CC-784A-FF97-9681-F2ED706B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164" y="1052736"/>
            <a:ext cx="7534819" cy="1323439"/>
          </a:xfrm>
        </p:spPr>
        <p:txBody>
          <a:bodyPr/>
          <a:lstStyle/>
          <a:p>
            <a:r>
              <a:rPr lang="en-GB" sz="4000" dirty="0"/>
              <a:t>Regional higher education</a:t>
            </a:r>
            <a:r>
              <a:rPr lang="et-EE" sz="4000" dirty="0"/>
              <a:t> </a:t>
            </a:r>
            <a:r>
              <a:rPr lang="en-GB" sz="4000" dirty="0"/>
              <a:t>institutions in regional leadership and development</a:t>
            </a:r>
            <a:endParaRPr lang="et-EE" sz="40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401E924-115C-83A4-788E-5EE223C0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2564904"/>
            <a:ext cx="9632990" cy="8760833"/>
          </a:xfrm>
        </p:spPr>
        <p:txBody>
          <a:bodyPr/>
          <a:lstStyle/>
          <a:p>
            <a:r>
              <a:rPr lang="en-GB" dirty="0"/>
              <a:t>2017</a:t>
            </a:r>
            <a:endParaRPr lang="et-EE" dirty="0"/>
          </a:p>
          <a:p>
            <a:r>
              <a:rPr lang="en-GB" dirty="0"/>
              <a:t>Garri Raagmaa &amp; Anne </a:t>
            </a:r>
            <a:r>
              <a:rPr lang="en-GB" dirty="0" err="1"/>
              <a:t>Keerberg</a:t>
            </a:r>
            <a:r>
              <a:rPr lang="en-GB" dirty="0"/>
              <a:t> </a:t>
            </a:r>
            <a:endParaRPr lang="et-EE" dirty="0"/>
          </a:p>
          <a:p>
            <a:r>
              <a:rPr lang="en-GB" dirty="0"/>
              <a:t>Regional Studies, 51:2, 260-272</a:t>
            </a:r>
            <a:endParaRPr lang="et-EE" dirty="0"/>
          </a:p>
          <a:p>
            <a:r>
              <a:rPr lang="en-GB" sz="2400" dirty="0"/>
              <a:t>DOI:10.1080/00343404.2016.1215600</a:t>
            </a:r>
            <a:endParaRPr lang="et-EE" sz="2400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30E35F26-5D5D-1F6B-4759-81900C94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116632"/>
            <a:ext cx="4642821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68208" y="72008"/>
            <a:ext cx="11436404" cy="562074"/>
          </a:xfrm>
        </p:spPr>
        <p:txBody>
          <a:bodyPr>
            <a:normAutofit fontScale="90000"/>
          </a:bodyPr>
          <a:lstStyle/>
          <a:p>
            <a:r>
              <a:rPr lang="et-EE" noProof="0" dirty="0" err="1"/>
              <a:t>More</a:t>
            </a:r>
            <a:r>
              <a:rPr lang="en-GB" noProof="0" dirty="0"/>
              <a:t> findings</a:t>
            </a:r>
            <a:endParaRPr lang="en-GB" sz="4000" i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55596" y="634082"/>
            <a:ext cx="11436404" cy="6035278"/>
          </a:xfrm>
        </p:spPr>
        <p:txBody>
          <a:bodyPr>
            <a:normAutofit fontScale="85000" lnSpcReduction="20000"/>
          </a:bodyPr>
          <a:lstStyle/>
          <a:p>
            <a:pPr marL="342900" lvl="1" indent="-342900"/>
            <a:r>
              <a:rPr lang="en-GB" sz="3300" b="0" dirty="0">
                <a:solidFill>
                  <a:schemeClr val="tx1"/>
                </a:solidFill>
              </a:rPr>
              <a:t>Peripheral regions are institutionally thin</a:t>
            </a:r>
            <a:r>
              <a:rPr lang="et-EE" sz="3300" b="0" dirty="0">
                <a:solidFill>
                  <a:schemeClr val="tx1"/>
                </a:solidFill>
              </a:rPr>
              <a:t>,</a:t>
            </a:r>
            <a:r>
              <a:rPr lang="en-GB" sz="3300" b="0" dirty="0">
                <a:solidFill>
                  <a:schemeClr val="tx1"/>
                </a:solidFill>
              </a:rPr>
              <a:t> and this allows to convince </a:t>
            </a:r>
            <a:r>
              <a:rPr lang="et-EE" sz="3300" b="0" dirty="0" err="1">
                <a:solidFill>
                  <a:schemeClr val="tx1"/>
                </a:solidFill>
              </a:rPr>
              <a:t>decision-makers</a:t>
            </a:r>
            <a:r>
              <a:rPr lang="en-GB" sz="3300" b="0" dirty="0">
                <a:solidFill>
                  <a:schemeClr val="tx1"/>
                </a:solidFill>
              </a:rPr>
              <a:t> </a:t>
            </a:r>
            <a:r>
              <a:rPr lang="et-EE" sz="3300" b="0" dirty="0" err="1">
                <a:solidFill>
                  <a:schemeClr val="tx1"/>
                </a:solidFill>
              </a:rPr>
              <a:t>more</a:t>
            </a:r>
            <a:r>
              <a:rPr lang="et-EE" sz="3300" b="0" dirty="0">
                <a:solidFill>
                  <a:schemeClr val="tx1"/>
                </a:solidFill>
              </a:rPr>
              <a:t> </a:t>
            </a:r>
            <a:r>
              <a:rPr lang="et-EE" sz="3300" b="0" dirty="0" err="1">
                <a:solidFill>
                  <a:schemeClr val="tx1"/>
                </a:solidFill>
              </a:rPr>
              <a:t>efficiently</a:t>
            </a:r>
            <a:r>
              <a:rPr lang="en-GB" sz="3300" b="0" dirty="0">
                <a:solidFill>
                  <a:schemeClr val="tx1"/>
                </a:solidFill>
              </a:rPr>
              <a:t> and allows </a:t>
            </a:r>
            <a:r>
              <a:rPr lang="et-EE" sz="3300" b="0" dirty="0" err="1">
                <a:solidFill>
                  <a:schemeClr val="tx1"/>
                </a:solidFill>
              </a:rPr>
              <a:t>faster</a:t>
            </a:r>
            <a:r>
              <a:rPr lang="et-EE" sz="3300" b="0" dirty="0">
                <a:solidFill>
                  <a:schemeClr val="tx1"/>
                </a:solidFill>
              </a:rPr>
              <a:t> </a:t>
            </a:r>
            <a:r>
              <a:rPr lang="en-GB" sz="3300" b="0" dirty="0">
                <a:solidFill>
                  <a:schemeClr val="tx1"/>
                </a:solidFill>
              </a:rPr>
              <a:t>institutional changes</a:t>
            </a:r>
          </a:p>
          <a:p>
            <a:pPr marL="1200150" lvl="3" indent="-342900"/>
            <a:r>
              <a:rPr lang="en-GB" sz="2800" b="1" dirty="0">
                <a:solidFill>
                  <a:srgbClr val="002060"/>
                </a:solidFill>
              </a:rPr>
              <a:t>Super tanker VS kayak</a:t>
            </a:r>
          </a:p>
          <a:p>
            <a:r>
              <a:rPr lang="en-GB" sz="3300" dirty="0"/>
              <a:t>Small regional HEIs located in small towns tend to be more </a:t>
            </a:r>
            <a:r>
              <a:rPr lang="et-EE" sz="3300" dirty="0" err="1"/>
              <a:t>proactive</a:t>
            </a:r>
            <a:r>
              <a:rPr lang="en-GB" sz="3300" dirty="0"/>
              <a:t> </a:t>
            </a:r>
            <a:r>
              <a:rPr lang="et-EE" sz="3300" dirty="0"/>
              <a:t>in </a:t>
            </a:r>
            <a:r>
              <a:rPr lang="en-GB" sz="3300" dirty="0"/>
              <a:t>contributing to regional development actions: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Limited number of strategic partners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Better visibility in a smaller place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Question of life and death of RHEIs</a:t>
            </a:r>
          </a:p>
          <a:p>
            <a:r>
              <a:rPr lang="en-GB" sz="3300" dirty="0"/>
              <a:t>The contribution of HEIs to local democracy is crucial: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acting as a democracy watchdog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arranging forums and </a:t>
            </a:r>
            <a:r>
              <a:rPr lang="et-EE" sz="2800" dirty="0" err="1">
                <a:solidFill>
                  <a:schemeClr val="tx1"/>
                </a:solidFill>
              </a:rPr>
              <a:t>discussions</a:t>
            </a:r>
            <a:r>
              <a:rPr lang="en-GB" sz="2800" dirty="0">
                <a:solidFill>
                  <a:schemeClr val="tx1"/>
                </a:solidFill>
              </a:rPr>
              <a:t> on a neutral ground</a:t>
            </a:r>
          </a:p>
          <a:p>
            <a:r>
              <a:rPr lang="en-GB" sz="3300" b="1" dirty="0"/>
              <a:t>Institutional lock-in </a:t>
            </a:r>
            <a:r>
              <a:rPr lang="et-EE" sz="3300" b="1" dirty="0" err="1"/>
              <a:t>is</a:t>
            </a:r>
            <a:r>
              <a:rPr lang="et-EE" sz="3300" b="1" dirty="0"/>
              <a:t> </a:t>
            </a:r>
            <a:r>
              <a:rPr lang="en-GB" sz="3300" b="1" dirty="0"/>
              <a:t>still highly probable </a:t>
            </a:r>
            <a:r>
              <a:rPr lang="en-GB" sz="3300" dirty="0"/>
              <a:t>due to 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limited human resources 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local </a:t>
            </a:r>
            <a:r>
              <a:rPr lang="et-EE" sz="2800" dirty="0" err="1">
                <a:solidFill>
                  <a:schemeClr val="tx1"/>
                </a:solidFill>
              </a:rPr>
              <a:t>networks</a:t>
            </a:r>
            <a:r>
              <a:rPr lang="et-EE" sz="2800" dirty="0">
                <a:solidFill>
                  <a:schemeClr val="tx1"/>
                </a:solidFill>
              </a:rPr>
              <a:t>’</a:t>
            </a:r>
            <a:r>
              <a:rPr lang="en-GB" sz="2800" dirty="0">
                <a:solidFill>
                  <a:schemeClr val="tx1"/>
                </a:solidFill>
              </a:rPr>
              <a:t> pressure on HEIs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lack of interest from the mother university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3898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2DDD4F3-A6CE-B25C-5335-F2A5008B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2B9D669-8556-C183-AA19-005573F5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FCE44-2D81-76BD-9C65-851D07A5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81"/>
            <a:ext cx="12192000" cy="69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27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6A30FB4-3B97-9DA1-3484-FF555624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88641"/>
            <a:ext cx="11385551" cy="769441"/>
          </a:xfrm>
        </p:spPr>
        <p:txBody>
          <a:bodyPr/>
          <a:lstStyle/>
          <a:p>
            <a:r>
              <a:rPr lang="fi-FI" dirty="0" err="1"/>
              <a:t>University</a:t>
            </a:r>
            <a:r>
              <a:rPr lang="fi-FI" dirty="0"/>
              <a:t> </a:t>
            </a:r>
            <a:r>
              <a:rPr lang="et-EE" dirty="0" err="1"/>
              <a:t>consortiums</a:t>
            </a:r>
            <a:r>
              <a:rPr lang="et-EE" dirty="0"/>
              <a:t> in </a:t>
            </a:r>
            <a:r>
              <a:rPr lang="et-EE" dirty="0" err="1"/>
              <a:t>Finland</a:t>
            </a:r>
            <a:endParaRPr lang="et-E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B602F2-F1F8-BF9D-235B-A5D661A3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98" y="989636"/>
            <a:ext cx="5860157" cy="5800361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8E6952E-788D-ADCB-0BB4-4752AC62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55" y="958082"/>
            <a:ext cx="4947462" cy="58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4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F2E6C6E-FF75-2206-7319-8F0CF2EF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92696"/>
            <a:ext cx="11113319" cy="769441"/>
          </a:xfrm>
        </p:spPr>
        <p:txBody>
          <a:bodyPr/>
          <a:lstStyle/>
          <a:p>
            <a:r>
              <a:rPr lang="en-GB" sz="4400" noProof="0" dirty="0"/>
              <a:t>University consortia’s</a:t>
            </a:r>
            <a:r>
              <a:rPr lang="et-EE" sz="4400" noProof="0" dirty="0"/>
              <a:t> </a:t>
            </a:r>
            <a:r>
              <a:rPr lang="et-EE" sz="4400" noProof="0" dirty="0" err="1"/>
              <a:t>roles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FDB1479-118C-CFA8-7144-4EEFD36F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2816"/>
            <a:ext cx="11952857" cy="540059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University consortia and the local economy</a:t>
            </a:r>
          </a:p>
          <a:p>
            <a:r>
              <a:rPr lang="en-GB" sz="2000" dirty="0"/>
              <a:t>UC </a:t>
            </a:r>
            <a:r>
              <a:rPr lang="et-EE" sz="2000" dirty="0" err="1"/>
              <a:t>is</a:t>
            </a:r>
            <a:r>
              <a:rPr lang="et-EE" sz="2000" dirty="0"/>
              <a:t> a </a:t>
            </a:r>
            <a:r>
              <a:rPr lang="et-EE" sz="2000" dirty="0" err="1"/>
              <a:t>significant</a:t>
            </a:r>
            <a:r>
              <a:rPr lang="en-GB" sz="2000" dirty="0"/>
              <a:t> local </a:t>
            </a:r>
            <a:r>
              <a:rPr lang="et-EE" sz="2000" dirty="0" err="1"/>
              <a:t>employer</a:t>
            </a:r>
            <a:r>
              <a:rPr lang="en-GB" sz="2000" dirty="0"/>
              <a:t> for academics</a:t>
            </a:r>
          </a:p>
          <a:p>
            <a:r>
              <a:rPr lang="en-GB" sz="2000" dirty="0"/>
              <a:t>Adult education and extension studies increase the human capital</a:t>
            </a:r>
          </a:p>
          <a:p>
            <a:pPr marL="0" indent="0">
              <a:buNone/>
            </a:pPr>
            <a:r>
              <a:rPr lang="en-GB" sz="2400" dirty="0"/>
              <a:t>Universities in </a:t>
            </a:r>
            <a:r>
              <a:rPr lang="et-EE" sz="2400" dirty="0" err="1"/>
              <a:t>regional</a:t>
            </a:r>
            <a:r>
              <a:rPr lang="et-EE" sz="2400" dirty="0"/>
              <a:t>/</a:t>
            </a:r>
            <a:r>
              <a:rPr lang="et-EE" sz="2400" dirty="0" err="1"/>
              <a:t>local</a:t>
            </a:r>
            <a:r>
              <a:rPr lang="en-GB" sz="2400" dirty="0"/>
              <a:t> innovation </a:t>
            </a:r>
          </a:p>
          <a:p>
            <a:r>
              <a:rPr lang="en-GB" sz="2000" dirty="0"/>
              <a:t>Collaboration with local business and development </a:t>
            </a:r>
            <a:r>
              <a:rPr lang="et-EE" sz="2000" dirty="0" err="1"/>
              <a:t>organizations</a:t>
            </a:r>
            <a:r>
              <a:rPr lang="en-GB" sz="2000" dirty="0"/>
              <a:t> </a:t>
            </a:r>
          </a:p>
          <a:p>
            <a:r>
              <a:rPr lang="en-GB" sz="2000" dirty="0"/>
              <a:t>Extra-regional networks of the University consortia’s</a:t>
            </a:r>
          </a:p>
          <a:p>
            <a:pPr marL="0" indent="0">
              <a:buNone/>
            </a:pPr>
            <a:r>
              <a:rPr lang="en-GB" sz="2400" dirty="0"/>
              <a:t>Societal, cultural</a:t>
            </a:r>
            <a:r>
              <a:rPr lang="et-EE" sz="2400" dirty="0"/>
              <a:t>,</a:t>
            </a:r>
            <a:r>
              <a:rPr lang="en-GB" sz="2400" dirty="0"/>
              <a:t> and community engagement </a:t>
            </a:r>
          </a:p>
          <a:p>
            <a:r>
              <a:rPr lang="en-GB" sz="2000" dirty="0"/>
              <a:t>UC </a:t>
            </a:r>
            <a:r>
              <a:rPr lang="et-EE" sz="2000" dirty="0" err="1"/>
              <a:t>shapes</a:t>
            </a:r>
            <a:r>
              <a:rPr lang="en-GB" sz="2000" dirty="0"/>
              <a:t> the local community also in the societal sense, involved in the local and regional policy-making processes.</a:t>
            </a:r>
            <a:endParaRPr lang="et-EE" sz="2000" dirty="0"/>
          </a:p>
          <a:p>
            <a:r>
              <a:rPr lang="et-EE" sz="2000" dirty="0" err="1"/>
              <a:t>Secured</a:t>
            </a:r>
            <a:r>
              <a:rPr lang="et-EE" sz="2000" dirty="0"/>
              <a:t> on </a:t>
            </a:r>
            <a:r>
              <a:rPr lang="et-EE" sz="2000" dirty="0" err="1"/>
              <a:t>the</a:t>
            </a:r>
            <a:r>
              <a:rPr lang="et-EE" sz="2000" dirty="0"/>
              <a:t> </a:t>
            </a:r>
            <a:r>
              <a:rPr lang="et-EE" sz="2000" dirty="0" err="1"/>
              <a:t>national</a:t>
            </a:r>
            <a:r>
              <a:rPr lang="et-EE" sz="2000" dirty="0"/>
              <a:t> </a:t>
            </a:r>
            <a:r>
              <a:rPr lang="et-EE" sz="2000" dirty="0" err="1"/>
              <a:t>level</a:t>
            </a:r>
            <a:r>
              <a:rPr lang="et-EE" sz="2000" dirty="0"/>
              <a:t> by </a:t>
            </a:r>
            <a:r>
              <a:rPr lang="et-EE" sz="2000" dirty="0" err="1"/>
              <a:t>the</a:t>
            </a:r>
            <a:r>
              <a:rPr lang="et-EE" sz="2000" dirty="0"/>
              <a:t> </a:t>
            </a:r>
            <a:r>
              <a:rPr lang="et-EE" sz="2000" dirty="0" err="1"/>
              <a:t>law</a:t>
            </a:r>
            <a:r>
              <a:rPr lang="et-EE" sz="2000" dirty="0"/>
              <a:t>.</a:t>
            </a:r>
            <a:r>
              <a:rPr lang="en-GB" sz="2000" dirty="0"/>
              <a:t> </a:t>
            </a:r>
            <a:endParaRPr lang="et-EE" sz="2000" dirty="0"/>
          </a:p>
          <a:p>
            <a:pPr marL="0" indent="0">
              <a:buNone/>
            </a:pPr>
            <a:r>
              <a:rPr lang="en-GB" sz="2400" dirty="0"/>
              <a:t>Physical presence</a:t>
            </a:r>
            <a:r>
              <a:rPr lang="et-EE" sz="2400" dirty="0"/>
              <a:t> in</a:t>
            </a:r>
            <a:r>
              <a:rPr lang="en-GB" sz="2400" dirty="0"/>
              <a:t> urban structure</a:t>
            </a:r>
          </a:p>
          <a:p>
            <a:r>
              <a:rPr lang="en-GB" sz="2000" dirty="0"/>
              <a:t>Campuses are shaping the cities physically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25776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E2EBB987-1D73-1911-C8B1-437580F75FD9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39285" y="1082338"/>
            <a:ext cx="10238316" cy="1446550"/>
          </a:xfrm>
        </p:spPr>
        <p:txBody>
          <a:bodyPr/>
          <a:lstStyle/>
          <a:p>
            <a:r>
              <a:rPr lang="et-EE" sz="4400" b="1" dirty="0">
                <a:solidFill>
                  <a:srgbClr val="0070C0"/>
                </a:solidFill>
              </a:rPr>
              <a:t>The </a:t>
            </a:r>
            <a:r>
              <a:rPr lang="et-EE" sz="4400" b="1" dirty="0" err="1">
                <a:solidFill>
                  <a:srgbClr val="0070C0"/>
                </a:solidFill>
              </a:rPr>
              <a:t>case</a:t>
            </a:r>
            <a:r>
              <a:rPr lang="et-EE" sz="4400" b="1" dirty="0">
                <a:solidFill>
                  <a:srgbClr val="0070C0"/>
                </a:solidFill>
              </a:rPr>
              <a:t> of </a:t>
            </a:r>
            <a:r>
              <a:rPr lang="et-EE" sz="4400" b="1" dirty="0" err="1">
                <a:solidFill>
                  <a:srgbClr val="0070C0"/>
                </a:solidFill>
              </a:rPr>
              <a:t>the</a:t>
            </a:r>
            <a:r>
              <a:rPr lang="et-EE" sz="4400" b="1" dirty="0">
                <a:solidFill>
                  <a:srgbClr val="0070C0"/>
                </a:solidFill>
              </a:rPr>
              <a:t> University Tartu </a:t>
            </a:r>
            <a:br>
              <a:rPr lang="et-EE" sz="4400" b="1" dirty="0">
                <a:solidFill>
                  <a:srgbClr val="0070C0"/>
                </a:solidFill>
              </a:rPr>
            </a:br>
            <a:r>
              <a:rPr lang="et-EE" sz="4400" b="1" dirty="0">
                <a:solidFill>
                  <a:srgbClr val="0070C0"/>
                </a:solidFill>
              </a:rPr>
              <a:t>Pärnu </a:t>
            </a:r>
            <a:r>
              <a:rPr lang="et-EE" sz="4400" b="1" dirty="0" err="1">
                <a:solidFill>
                  <a:srgbClr val="0070C0"/>
                </a:solidFill>
              </a:rPr>
              <a:t>College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5" name="Alapealkiri 4">
            <a:extLst>
              <a:ext uri="{FF2B5EF4-FFF2-40B4-BE49-F238E27FC236}">
                <a16:creationId xmlns:a16="http://schemas.microsoft.com/office/drawing/2014/main" id="{21F23AC2-ED62-8A60-0054-FAC952934A1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719736" y="2860676"/>
            <a:ext cx="8208913" cy="3114675"/>
          </a:xfrm>
        </p:spPr>
        <p:txBody>
          <a:bodyPr/>
          <a:lstStyle/>
          <a:p>
            <a:pPr algn="r"/>
            <a:r>
              <a:rPr lang="et-EE" dirty="0"/>
              <a:t>and </a:t>
            </a:r>
            <a:r>
              <a:rPr lang="et-EE" dirty="0" err="1"/>
              <a:t>other</a:t>
            </a:r>
            <a:r>
              <a:rPr lang="et-EE" dirty="0"/>
              <a:t> Estonian </a:t>
            </a:r>
            <a:r>
              <a:rPr lang="et-EE" dirty="0" err="1"/>
              <a:t>university</a:t>
            </a:r>
            <a:r>
              <a:rPr lang="et-EE" dirty="0"/>
              <a:t> </a:t>
            </a:r>
            <a:r>
              <a:rPr lang="et-EE" dirty="0" err="1"/>
              <a:t>colleges</a:t>
            </a:r>
            <a:r>
              <a:rPr lang="et-EE" dirty="0"/>
              <a:t> </a:t>
            </a:r>
          </a:p>
          <a:p>
            <a:pPr algn="r"/>
            <a:r>
              <a:rPr lang="et-EE" dirty="0" err="1"/>
              <a:t>Comparison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Finnish</a:t>
            </a:r>
            <a:r>
              <a:rPr lang="et-EE" dirty="0"/>
              <a:t> University </a:t>
            </a:r>
            <a:r>
              <a:rPr lang="et-EE" dirty="0" err="1"/>
              <a:t>consortiums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53154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712968" cy="623433"/>
          </a:xfrm>
        </p:spPr>
        <p:txBody>
          <a:bodyPr>
            <a:normAutofit fontScale="90000"/>
          </a:bodyPr>
          <a:lstStyle/>
          <a:p>
            <a:r>
              <a:rPr lang="et-EE" noProof="0" dirty="0"/>
              <a:t>R</a:t>
            </a:r>
            <a:r>
              <a:rPr lang="en-GB" noProof="0" dirty="0" err="1"/>
              <a:t>egional</a:t>
            </a:r>
            <a:r>
              <a:rPr lang="en-GB" noProof="0" dirty="0"/>
              <a:t> HEIs in Estonia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4734" y="1988840"/>
            <a:ext cx="11507266" cy="5505939"/>
          </a:xfrm>
        </p:spPr>
        <p:txBody>
          <a:bodyPr>
            <a:noAutofit/>
          </a:bodyPr>
          <a:lstStyle/>
          <a:p>
            <a:r>
              <a:rPr lang="en-GB" sz="2400" noProof="0" dirty="0"/>
              <a:t>Entirely an </a:t>
            </a:r>
            <a:r>
              <a:rPr lang="en-GB" sz="2400" i="1" noProof="0" dirty="0"/>
              <a:t>ad hoc </a:t>
            </a:r>
            <a:r>
              <a:rPr lang="en-GB" sz="2400" noProof="0" dirty="0"/>
              <a:t>process without any national plan or policy</a:t>
            </a:r>
          </a:p>
          <a:p>
            <a:pPr lvl="1"/>
            <a:r>
              <a:rPr lang="en-GB" sz="2000" noProof="0" dirty="0"/>
              <a:t>private universities established their branches in the </a:t>
            </a:r>
            <a:r>
              <a:rPr lang="et-EE" sz="2000" noProof="0" dirty="0" err="1"/>
              <a:t>early</a:t>
            </a:r>
            <a:r>
              <a:rPr lang="et-EE" sz="2000" noProof="0" dirty="0"/>
              <a:t> </a:t>
            </a:r>
            <a:r>
              <a:rPr lang="en-GB" sz="2000" noProof="0" dirty="0"/>
              <a:t>1990s</a:t>
            </a:r>
          </a:p>
          <a:p>
            <a:pPr lvl="1"/>
            <a:r>
              <a:rPr lang="en-GB" sz="2000" noProof="0" dirty="0"/>
              <a:t>public universities followed and formed their regional HEIs in the </a:t>
            </a:r>
            <a:r>
              <a:rPr lang="et-EE" sz="2000" noProof="0" dirty="0"/>
              <a:t>mid-1990s</a:t>
            </a:r>
            <a:endParaRPr lang="en-GB" sz="2000" noProof="0" dirty="0"/>
          </a:p>
          <a:p>
            <a:r>
              <a:rPr lang="en-GB" sz="2400" noProof="0" dirty="0"/>
              <a:t>In 2005</a:t>
            </a:r>
            <a:r>
              <a:rPr lang="et-EE" sz="2400" noProof="0" dirty="0"/>
              <a:t>,</a:t>
            </a:r>
            <a:r>
              <a:rPr lang="en-GB" sz="2400" noProof="0" dirty="0"/>
              <a:t> there were 44 HEIs </a:t>
            </a:r>
            <a:r>
              <a:rPr lang="et-EE" sz="2400" noProof="0" dirty="0"/>
              <a:t>+ ca 30 </a:t>
            </a:r>
            <a:r>
              <a:rPr lang="et-EE" sz="2400" noProof="0" dirty="0" err="1"/>
              <a:t>regional</a:t>
            </a:r>
            <a:r>
              <a:rPr lang="et-EE" sz="2400" noProof="0" dirty="0"/>
              <a:t> units </a:t>
            </a:r>
            <a:r>
              <a:rPr lang="en-GB" sz="2400" noProof="0" dirty="0"/>
              <a:t>in Estonia</a:t>
            </a:r>
            <a:endParaRPr lang="et-EE" sz="2400" noProof="0" dirty="0"/>
          </a:p>
          <a:p>
            <a:r>
              <a:rPr lang="et-EE" sz="2400" dirty="0"/>
              <a:t>2004 </a:t>
            </a:r>
            <a:r>
              <a:rPr lang="et-EE" sz="2400" dirty="0" err="1"/>
              <a:t>Governmental</a:t>
            </a:r>
            <a:r>
              <a:rPr lang="et-EE" sz="2400" dirty="0"/>
              <a:t> University </a:t>
            </a:r>
            <a:r>
              <a:rPr lang="et-EE" sz="2400" dirty="0" err="1"/>
              <a:t>College</a:t>
            </a:r>
            <a:r>
              <a:rPr lang="et-EE" sz="2400" dirty="0"/>
              <a:t> programme</a:t>
            </a:r>
          </a:p>
          <a:p>
            <a:r>
              <a:rPr lang="et-EE" sz="2400" dirty="0"/>
              <a:t>2009 ERDF </a:t>
            </a:r>
            <a:r>
              <a:rPr lang="et-EE" sz="2400" dirty="0" err="1"/>
              <a:t>financed</a:t>
            </a:r>
            <a:r>
              <a:rPr lang="et-EE" sz="2400" dirty="0"/>
              <a:t> </a:t>
            </a:r>
            <a:r>
              <a:rPr lang="et-EE" sz="2400" dirty="0" err="1"/>
              <a:t>Competence</a:t>
            </a:r>
            <a:r>
              <a:rPr lang="et-EE" sz="2400" dirty="0"/>
              <a:t> </a:t>
            </a:r>
            <a:r>
              <a:rPr lang="et-EE" sz="2400" dirty="0" err="1"/>
              <a:t>Centre</a:t>
            </a:r>
            <a:r>
              <a:rPr lang="et-EE" sz="2400" dirty="0"/>
              <a:t> programme</a:t>
            </a:r>
          </a:p>
          <a:p>
            <a:r>
              <a:rPr lang="et-EE" sz="2400" dirty="0" err="1"/>
              <a:t>Since</a:t>
            </a:r>
            <a:r>
              <a:rPr lang="et-EE" sz="2400" dirty="0"/>
              <a:t> 2009,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RHEIs</a:t>
            </a:r>
            <a:r>
              <a:rPr lang="et-EE" sz="2400" dirty="0"/>
              <a:t> </a:t>
            </a:r>
            <a:r>
              <a:rPr lang="et-EE" sz="2400" dirty="0" err="1"/>
              <a:t>student</a:t>
            </a:r>
            <a:r>
              <a:rPr lang="et-EE" sz="2400" dirty="0"/>
              <a:t> </a:t>
            </a:r>
            <a:r>
              <a:rPr lang="et-EE" sz="2400" dirty="0" err="1"/>
              <a:t>numbers</a:t>
            </a:r>
            <a:r>
              <a:rPr lang="et-EE" sz="2400" dirty="0"/>
              <a:t> have </a:t>
            </a:r>
            <a:r>
              <a:rPr lang="et-EE" sz="2400" dirty="0" err="1"/>
              <a:t>started</a:t>
            </a:r>
            <a:r>
              <a:rPr lang="et-EE" sz="2400" dirty="0"/>
              <a:t> </a:t>
            </a:r>
            <a:r>
              <a:rPr lang="et-EE" sz="2400" dirty="0" err="1"/>
              <a:t>to</a:t>
            </a:r>
            <a:r>
              <a:rPr lang="et-EE" sz="2400" dirty="0"/>
              <a:t> </a:t>
            </a:r>
            <a:r>
              <a:rPr lang="et-EE" sz="2400" dirty="0" err="1"/>
              <a:t>decline</a:t>
            </a:r>
            <a:r>
              <a:rPr lang="et-EE" sz="2400" dirty="0"/>
              <a:t> </a:t>
            </a:r>
            <a:r>
              <a:rPr lang="et-EE" sz="2400" dirty="0" err="1"/>
              <a:t>because</a:t>
            </a:r>
            <a:r>
              <a:rPr lang="et-EE" sz="2400" dirty="0"/>
              <a:t> of </a:t>
            </a:r>
            <a:r>
              <a:rPr lang="et-EE" sz="2400" dirty="0" err="1"/>
              <a:t>demography</a:t>
            </a:r>
            <a:r>
              <a:rPr lang="et-EE" sz="2400" dirty="0"/>
              <a:t> and </a:t>
            </a:r>
            <a:r>
              <a:rPr lang="et-EE" sz="2400" dirty="0" err="1"/>
              <a:t>changes</a:t>
            </a:r>
            <a:r>
              <a:rPr lang="et-EE" sz="2400" dirty="0"/>
              <a:t> in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financial</a:t>
            </a:r>
            <a:r>
              <a:rPr lang="et-EE" sz="2400" dirty="0"/>
              <a:t> </a:t>
            </a:r>
            <a:r>
              <a:rPr lang="et-EE" sz="2400" dirty="0" err="1"/>
              <a:t>system</a:t>
            </a:r>
            <a:r>
              <a:rPr lang="et-EE" sz="2400" dirty="0"/>
              <a:t> (</a:t>
            </a:r>
            <a:r>
              <a:rPr lang="et-EE" sz="2400" dirty="0" err="1"/>
              <a:t>free</a:t>
            </a:r>
            <a:r>
              <a:rPr lang="et-EE" sz="2400" dirty="0"/>
              <a:t> </a:t>
            </a:r>
            <a:r>
              <a:rPr lang="et-EE" sz="2400" dirty="0" err="1"/>
              <a:t>higher</a:t>
            </a:r>
            <a:r>
              <a:rPr lang="et-EE" sz="2400" dirty="0"/>
              <a:t> </a:t>
            </a:r>
            <a:r>
              <a:rPr lang="et-EE" sz="2400" dirty="0" err="1"/>
              <a:t>education</a:t>
            </a:r>
            <a:r>
              <a:rPr lang="et-EE" sz="2400" dirty="0"/>
              <a:t>)</a:t>
            </a:r>
          </a:p>
          <a:p>
            <a:r>
              <a:rPr lang="et-EE" sz="2400" noProof="0" dirty="0"/>
              <a:t>In </a:t>
            </a:r>
            <a:r>
              <a:rPr lang="en-GB" sz="2400" noProof="0" dirty="0"/>
              <a:t>2016</a:t>
            </a:r>
            <a:r>
              <a:rPr lang="et-EE" sz="2400" noProof="0" dirty="0"/>
              <a:t>,</a:t>
            </a:r>
            <a:r>
              <a:rPr lang="en-GB" sz="2400" noProof="0" dirty="0"/>
              <a:t> the number </a:t>
            </a:r>
            <a:r>
              <a:rPr lang="et-EE" sz="2400" noProof="0" dirty="0"/>
              <a:t>of </a:t>
            </a:r>
            <a:r>
              <a:rPr lang="et-EE" sz="2400" noProof="0" dirty="0" err="1"/>
              <a:t>HEIs</a:t>
            </a:r>
            <a:r>
              <a:rPr lang="et-EE" sz="2400" noProof="0" dirty="0"/>
              <a:t> </a:t>
            </a:r>
            <a:r>
              <a:rPr lang="et-EE" sz="2400" noProof="0" dirty="0" err="1"/>
              <a:t>dropped</a:t>
            </a:r>
            <a:r>
              <a:rPr lang="en-GB" sz="2400" noProof="0" dirty="0"/>
              <a:t> to 21</a:t>
            </a:r>
            <a:r>
              <a:rPr lang="et-EE" sz="2400" noProof="0" dirty="0"/>
              <a:t>, </a:t>
            </a:r>
            <a:r>
              <a:rPr lang="et-EE" sz="2400" noProof="0" dirty="0" err="1"/>
              <a:t>incl</a:t>
            </a:r>
            <a:r>
              <a:rPr lang="et-EE" sz="2400" noProof="0" dirty="0"/>
              <a:t>. 6</a:t>
            </a:r>
            <a:r>
              <a:rPr lang="en-GB" sz="2400" noProof="0" dirty="0"/>
              <a:t> public universities</a:t>
            </a:r>
            <a:endParaRPr lang="et-EE" sz="2400" noProof="0" dirty="0"/>
          </a:p>
          <a:p>
            <a:r>
              <a:rPr lang="et-EE" sz="2400" noProof="0" dirty="0"/>
              <a:t>2021-2 </a:t>
            </a:r>
            <a:r>
              <a:rPr lang="et-EE" sz="2400" noProof="0" dirty="0" err="1"/>
              <a:t>extra-governmental</a:t>
            </a:r>
            <a:r>
              <a:rPr lang="et-EE" sz="2400" noProof="0" dirty="0"/>
              <a:t> </a:t>
            </a:r>
            <a:r>
              <a:rPr lang="et-EE" sz="2400" noProof="0" dirty="0" err="1"/>
              <a:t>support</a:t>
            </a:r>
            <a:r>
              <a:rPr lang="et-EE" sz="2400" noProof="0" dirty="0"/>
              <a:t> (ca à 200k€) </a:t>
            </a:r>
            <a:r>
              <a:rPr lang="et-EE" sz="2400" noProof="0" dirty="0" err="1"/>
              <a:t>for</a:t>
            </a:r>
            <a:r>
              <a:rPr lang="et-EE" sz="2400" noProof="0" dirty="0"/>
              <a:t> </a:t>
            </a:r>
            <a:r>
              <a:rPr lang="et-EE" sz="2400" noProof="0" dirty="0" err="1"/>
              <a:t>regional</a:t>
            </a:r>
            <a:r>
              <a:rPr lang="et-EE" sz="2400" noProof="0" dirty="0"/>
              <a:t> </a:t>
            </a:r>
            <a:r>
              <a:rPr lang="et-EE" sz="2400" noProof="0" dirty="0" err="1"/>
              <a:t>colleges</a:t>
            </a:r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72398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77" y="-8308"/>
            <a:ext cx="10633423" cy="68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114879"/>
            <a:ext cx="6096000" cy="1126477"/>
          </a:xfrm>
        </p:spPr>
        <p:txBody>
          <a:bodyPr>
            <a:normAutofit fontScale="90000"/>
          </a:bodyPr>
          <a:lstStyle/>
          <a:p>
            <a:r>
              <a:rPr lang="en-GB" b="1" noProof="0" dirty="0"/>
              <a:t>Regional HEIs in Estonia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4727848" y="2249520"/>
            <a:ext cx="250825" cy="217487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2783632" y="4293096"/>
            <a:ext cx="250825" cy="217487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10617965" y="1182964"/>
            <a:ext cx="250825" cy="21748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>
            <a:off x="7570962" y="4933561"/>
            <a:ext cx="250825" cy="217487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9984432" y="5589240"/>
            <a:ext cx="250825" cy="25572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862775" y="1060874"/>
            <a:ext cx="2659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Competence</a:t>
            </a:r>
            <a:r>
              <a:rPr lang="et-EE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t-EE" sz="2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centres</a:t>
            </a:r>
            <a:endParaRPr lang="et-EE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1633538" y="1185087"/>
            <a:ext cx="250825" cy="21748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>
            <a:off x="7320137" y="2024856"/>
            <a:ext cx="250825" cy="217487"/>
          </a:xfrm>
          <a:prstGeom prst="triangle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 3">
                <a:extLst>
                  <a:ext uri="{FF2B5EF4-FFF2-40B4-BE49-F238E27FC236}">
                    <a16:creationId xmlns:a16="http://schemas.microsoft.com/office/drawing/2014/main" id="{0791A0B5-23CC-E964-0E31-981B52F77588}"/>
                  </a:ext>
                </a:extLst>
              </p14:cNvPr>
              <p14:cNvContentPartPr/>
              <p14:nvPr/>
            </p14:nvContentPartPr>
            <p14:xfrm>
              <a:off x="7555642" y="595592"/>
              <a:ext cx="1251000" cy="30240"/>
            </p14:xfrm>
          </p:contentPart>
        </mc:Choice>
        <mc:Fallback xmlns="">
          <p:pic>
            <p:nvPicPr>
              <p:cNvPr id="4" name="Tint 3">
                <a:extLst>
                  <a:ext uri="{FF2B5EF4-FFF2-40B4-BE49-F238E27FC236}">
                    <a16:creationId xmlns:a16="http://schemas.microsoft.com/office/drawing/2014/main" id="{0791A0B5-23CC-E964-0E31-981B52F775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6642" y="586592"/>
                <a:ext cx="126864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100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186432"/>
            <a:ext cx="10778494" cy="938314"/>
          </a:xfrm>
        </p:spPr>
        <p:txBody>
          <a:bodyPr>
            <a:normAutofit/>
          </a:bodyPr>
          <a:lstStyle/>
          <a:p>
            <a:r>
              <a:rPr lang="en-GB" noProof="0" dirty="0"/>
              <a:t>Why regional HEIs were set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1268760"/>
            <a:ext cx="11532093" cy="5452716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Rather unique </a:t>
            </a:r>
            <a:r>
              <a:rPr lang="en-GB" sz="3200" dirty="0" err="1"/>
              <a:t>fenno-ugric</a:t>
            </a:r>
            <a:r>
              <a:rPr lang="en-GB" sz="3200" dirty="0"/>
              <a:t> model of university fi</a:t>
            </a:r>
            <a:r>
              <a:rPr lang="et-EE" sz="3200" dirty="0"/>
              <a:t>l</a:t>
            </a:r>
            <a:r>
              <a:rPr lang="en-GB" sz="3200" dirty="0" err="1"/>
              <a:t>ials</a:t>
            </a:r>
            <a:endParaRPr lang="en-GB" sz="3200" dirty="0"/>
          </a:p>
          <a:p>
            <a:pPr lvl="1"/>
            <a:r>
              <a:rPr lang="en-GB" sz="2800" dirty="0"/>
              <a:t>Local stakeholders, outside quality control, combined governance </a:t>
            </a:r>
          </a:p>
          <a:p>
            <a:r>
              <a:rPr lang="et-EE" sz="3200" noProof="0" dirty="0"/>
              <a:t>M</a:t>
            </a:r>
            <a:r>
              <a:rPr lang="en-GB" sz="3200" noProof="0" dirty="0" err="1"/>
              <a:t>ain</a:t>
            </a:r>
            <a:r>
              <a:rPr lang="en-GB" sz="3200" noProof="0" dirty="0"/>
              <a:t> initiators:</a:t>
            </a:r>
          </a:p>
          <a:p>
            <a:pPr lvl="1"/>
            <a:r>
              <a:rPr lang="en-GB" sz="2800" noProof="0" dirty="0"/>
              <a:t>Local/regional authorities and universities, local firms (E)</a:t>
            </a:r>
          </a:p>
          <a:p>
            <a:pPr lvl="1"/>
            <a:r>
              <a:rPr lang="en-GB" sz="2800" noProof="0" dirty="0">
                <a:solidFill>
                  <a:srgbClr val="0070C0"/>
                </a:solidFill>
              </a:rPr>
              <a:t>LG and universities</a:t>
            </a:r>
            <a:r>
              <a:rPr lang="et-EE" sz="2800" noProof="0" dirty="0">
                <a:solidFill>
                  <a:srgbClr val="0070C0"/>
                </a:solidFill>
              </a:rPr>
              <a:t>,</a:t>
            </a:r>
            <a:r>
              <a:rPr lang="en-GB" sz="2800" noProof="0" dirty="0">
                <a:solidFill>
                  <a:srgbClr val="0070C0"/>
                </a:solidFill>
              </a:rPr>
              <a:t> local firms</a:t>
            </a:r>
            <a:r>
              <a:rPr lang="et-EE" sz="2800" noProof="0" dirty="0">
                <a:solidFill>
                  <a:srgbClr val="0070C0"/>
                </a:solidFill>
              </a:rPr>
              <a:t>,</a:t>
            </a:r>
            <a:r>
              <a:rPr lang="en-GB" sz="2800" noProof="0" dirty="0">
                <a:solidFill>
                  <a:srgbClr val="0070C0"/>
                </a:solidFill>
              </a:rPr>
              <a:t> </a:t>
            </a:r>
            <a:r>
              <a:rPr lang="et-EE" sz="2800" dirty="0">
                <a:solidFill>
                  <a:srgbClr val="0070C0"/>
                </a:solidFill>
              </a:rPr>
              <a:t>n</a:t>
            </a:r>
            <a:r>
              <a:rPr lang="en-GB" sz="2800" noProof="0" dirty="0" err="1">
                <a:solidFill>
                  <a:srgbClr val="0070C0"/>
                </a:solidFill>
              </a:rPr>
              <a:t>ational</a:t>
            </a:r>
            <a:r>
              <a:rPr lang="en-GB" sz="2800" noProof="0" dirty="0">
                <a:solidFill>
                  <a:srgbClr val="0070C0"/>
                </a:solidFill>
              </a:rPr>
              <a:t> government (F) – </a:t>
            </a:r>
            <a:r>
              <a:rPr lang="en-GB" sz="2800" b="1" noProof="0" dirty="0">
                <a:solidFill>
                  <a:srgbClr val="0070C0"/>
                </a:solidFill>
              </a:rPr>
              <a:t>more balanced</a:t>
            </a:r>
          </a:p>
          <a:p>
            <a:r>
              <a:rPr lang="en-GB" sz="3200" noProof="0" dirty="0"/>
              <a:t>Motivation behind the set up decisions: </a:t>
            </a:r>
          </a:p>
          <a:p>
            <a:pPr lvl="1"/>
            <a:r>
              <a:rPr lang="en-GB" sz="2800" noProof="0" dirty="0">
                <a:solidFill>
                  <a:srgbClr val="0070C0"/>
                </a:solidFill>
              </a:rPr>
              <a:t>Regional policy tool (G), regional competitiveness (LG), extra revenues and students (U) (F) </a:t>
            </a:r>
          </a:p>
          <a:p>
            <a:pPr lvl="1"/>
            <a:r>
              <a:rPr lang="en-GB" sz="2800" noProof="0" dirty="0"/>
              <a:t>Copying Nordic example (LG), market competition </a:t>
            </a:r>
            <a:r>
              <a:rPr lang="et-EE" sz="2800" noProof="0" dirty="0"/>
              <a:t>of </a:t>
            </a:r>
            <a:r>
              <a:rPr lang="et-EE" sz="2800" dirty="0" err="1"/>
              <a:t>u</a:t>
            </a:r>
            <a:r>
              <a:rPr lang="en-GB" sz="2800" noProof="0" dirty="0" err="1"/>
              <a:t>ni</a:t>
            </a:r>
            <a:r>
              <a:rPr lang="et-EE" sz="2800" dirty="0" err="1"/>
              <a:t>versities</a:t>
            </a:r>
            <a:r>
              <a:rPr lang="en-GB" sz="2800" noProof="0" dirty="0"/>
              <a:t> (E)</a:t>
            </a:r>
          </a:p>
        </p:txBody>
      </p:sp>
    </p:spTree>
    <p:extLst>
      <p:ext uri="{BB962C8B-B14F-4D97-AF65-F5344CB8AC3E}">
        <p14:creationId xmlns:p14="http://schemas.microsoft.com/office/powerpoint/2010/main" val="89948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76672"/>
            <a:ext cx="8998615" cy="490066"/>
          </a:xfrm>
        </p:spPr>
        <p:txBody>
          <a:bodyPr>
            <a:normAutofit fontScale="90000"/>
          </a:bodyPr>
          <a:lstStyle/>
          <a:p>
            <a:r>
              <a:rPr lang="en-GB" noProof="0" dirty="0">
                <a:solidFill>
                  <a:schemeClr val="tx1"/>
                </a:solidFill>
              </a:rPr>
              <a:t>Estonian VS </a:t>
            </a:r>
            <a:r>
              <a:rPr lang="en-GB" noProof="0" dirty="0"/>
              <a:t>Finnish </a:t>
            </a:r>
            <a:r>
              <a:rPr lang="et-EE" noProof="0" dirty="0"/>
              <a:t>R</a:t>
            </a:r>
            <a:r>
              <a:rPr lang="en-GB" noProof="0" dirty="0">
                <a:solidFill>
                  <a:schemeClr val="tx1"/>
                </a:solidFill>
              </a:rPr>
              <a:t>HEIs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3" y="1268760"/>
            <a:ext cx="11119757" cy="5544616"/>
          </a:xfrm>
        </p:spPr>
        <p:txBody>
          <a:bodyPr>
            <a:normAutofit fontScale="85000" lnSpcReduction="10000"/>
          </a:bodyPr>
          <a:lstStyle/>
          <a:p>
            <a:r>
              <a:rPr lang="en-GB" sz="3600" dirty="0"/>
              <a:t>Actors and </a:t>
            </a:r>
            <a:r>
              <a:rPr lang="en-GB" sz="3200" dirty="0">
                <a:solidFill>
                  <a:srgbClr val="FF0000"/>
                </a:solidFill>
              </a:rPr>
              <a:t>sources of development</a:t>
            </a:r>
            <a:r>
              <a:rPr lang="en-GB" sz="3600" dirty="0"/>
              <a:t>:</a:t>
            </a:r>
          </a:p>
          <a:p>
            <a:pPr lvl="1"/>
            <a:r>
              <a:rPr lang="en-GB" sz="2800" dirty="0"/>
              <a:t>(Founding) directors, regional politicians and civil servants</a:t>
            </a:r>
            <a:r>
              <a:rPr lang="et-EE" sz="2800" dirty="0"/>
              <a:t>, </a:t>
            </a:r>
            <a:r>
              <a:rPr lang="et-EE" sz="2800" dirty="0" err="1"/>
              <a:t>entrepreneurs</a:t>
            </a:r>
            <a:r>
              <a:rPr lang="et-EE" sz="2800" dirty="0"/>
              <a:t> </a:t>
            </a:r>
            <a:r>
              <a:rPr lang="en-GB" sz="2800" dirty="0"/>
              <a:t>(E) </a:t>
            </a:r>
          </a:p>
          <a:p>
            <a:pPr lvl="2"/>
            <a:r>
              <a:rPr lang="en-GB" sz="2400" noProof="0" dirty="0">
                <a:solidFill>
                  <a:srgbClr val="FF0000"/>
                </a:solidFill>
                <a:sym typeface="Wingdings" panose="05000000000000000000" pitchFamily="2" charset="2"/>
              </a:rPr>
              <a:t> Pretty much </a:t>
            </a:r>
            <a:r>
              <a:rPr lang="en-GB" sz="2400" i="1" noProof="0" dirty="0">
                <a:solidFill>
                  <a:srgbClr val="FF0000"/>
                </a:solidFill>
                <a:sym typeface="Wingdings" panose="05000000000000000000" pitchFamily="2" charset="2"/>
              </a:rPr>
              <a:t>ad hoc </a:t>
            </a:r>
            <a:r>
              <a:rPr lang="en-GB" sz="2400" noProof="0" dirty="0">
                <a:solidFill>
                  <a:srgbClr val="FF0000"/>
                </a:solidFill>
                <a:sym typeface="Wingdings" panose="05000000000000000000" pitchFamily="2" charset="2"/>
              </a:rPr>
              <a:t>action, minimal local contribution, </a:t>
            </a:r>
            <a:r>
              <a:rPr lang="et-EE" sz="2400" noProof="0" dirty="0" err="1">
                <a:solidFill>
                  <a:srgbClr val="FF0000"/>
                </a:solidFill>
                <a:sym typeface="Wingdings" panose="05000000000000000000" pitchFamily="2" charset="2"/>
              </a:rPr>
              <a:t>project-based</a:t>
            </a:r>
            <a:endParaRPr lang="en-GB" sz="2800" i="1" dirty="0">
              <a:solidFill>
                <a:srgbClr val="FF0000"/>
              </a:solidFill>
            </a:endParaRPr>
          </a:p>
          <a:p>
            <a:pPr lvl="1"/>
            <a:r>
              <a:rPr lang="en-GB" sz="2800" noProof="0" dirty="0">
                <a:solidFill>
                  <a:srgbClr val="0070C0"/>
                </a:solidFill>
              </a:rPr>
              <a:t>Local politicians and civil servants, university leaders, entrepreneurs willing to contribute </a:t>
            </a:r>
            <a:r>
              <a:rPr lang="et-EE" sz="2800" noProof="0" dirty="0" err="1">
                <a:solidFill>
                  <a:srgbClr val="0070C0"/>
                </a:solidFill>
              </a:rPr>
              <a:t>research</a:t>
            </a:r>
            <a:r>
              <a:rPr lang="et-EE" sz="2800" noProof="0" dirty="0">
                <a:solidFill>
                  <a:srgbClr val="0070C0"/>
                </a:solidFill>
              </a:rPr>
              <a:t> </a:t>
            </a:r>
            <a:r>
              <a:rPr lang="en-GB" sz="2800" noProof="0" dirty="0">
                <a:solidFill>
                  <a:srgbClr val="0070C0"/>
                </a:solidFill>
              </a:rPr>
              <a:t>(F)</a:t>
            </a:r>
          </a:p>
          <a:p>
            <a:pPr lvl="2"/>
            <a:r>
              <a:rPr lang="en-GB" sz="2400" noProof="0" dirty="0">
                <a:solidFill>
                  <a:srgbClr val="FF0000"/>
                </a:solidFill>
                <a:sym typeface="Wingdings" panose="05000000000000000000" pitchFamily="2" charset="2"/>
              </a:rPr>
              <a:t> Following</a:t>
            </a:r>
            <a:r>
              <a:rPr lang="en-GB" sz="2400" noProof="0" dirty="0">
                <a:solidFill>
                  <a:srgbClr val="FF0000"/>
                </a:solidFill>
              </a:rPr>
              <a:t> locally agreed </a:t>
            </a:r>
            <a:r>
              <a:rPr lang="et-EE" sz="2400" noProof="0" dirty="0">
                <a:solidFill>
                  <a:srgbClr val="FF0000"/>
                </a:solidFill>
              </a:rPr>
              <a:t>lõng-term</a:t>
            </a:r>
            <a:r>
              <a:rPr lang="en-GB" sz="2400" noProof="0" dirty="0">
                <a:solidFill>
                  <a:srgbClr val="FF0000"/>
                </a:solidFill>
              </a:rPr>
              <a:t> agenda (aiming to get </a:t>
            </a:r>
            <a:r>
              <a:rPr lang="et-EE" sz="2400" noProof="0" dirty="0">
                <a:solidFill>
                  <a:srgbClr val="FF0000"/>
                </a:solidFill>
              </a:rPr>
              <a:t>„</a:t>
            </a:r>
            <a:r>
              <a:rPr lang="en-GB" sz="2400" noProof="0" dirty="0">
                <a:solidFill>
                  <a:srgbClr val="FF0000"/>
                </a:solidFill>
              </a:rPr>
              <a:t>own </a:t>
            </a:r>
            <a:r>
              <a:rPr lang="et-EE" sz="2400" noProof="0" dirty="0">
                <a:solidFill>
                  <a:srgbClr val="FF0000"/>
                </a:solidFill>
              </a:rPr>
              <a:t>HEI“</a:t>
            </a:r>
            <a:r>
              <a:rPr lang="en-GB" sz="2400" noProof="0" dirty="0">
                <a:solidFill>
                  <a:srgbClr val="FF0000"/>
                </a:solidFill>
              </a:rPr>
              <a:t>) </a:t>
            </a:r>
          </a:p>
          <a:p>
            <a:r>
              <a:rPr lang="en-GB" sz="3200" noProof="0" dirty="0"/>
              <a:t>Profiles</a:t>
            </a:r>
          </a:p>
          <a:p>
            <a:pPr lvl="1"/>
            <a:r>
              <a:rPr lang="en-GB" sz="2800" noProof="0" dirty="0"/>
              <a:t>Mainly teaching and some development action</a:t>
            </a:r>
            <a:r>
              <a:rPr lang="et-EE" sz="2800" noProof="0" dirty="0"/>
              <a:t>s, a </a:t>
            </a:r>
            <a:r>
              <a:rPr lang="et-EE" sz="2800" noProof="0" dirty="0" err="1"/>
              <a:t>clear</a:t>
            </a:r>
            <a:r>
              <a:rPr lang="et-EE" sz="2800" noProof="0" dirty="0"/>
              <a:t> need </a:t>
            </a:r>
            <a:r>
              <a:rPr lang="et-EE" sz="2800" noProof="0" dirty="0" err="1"/>
              <a:t>to</a:t>
            </a:r>
            <a:r>
              <a:rPr lang="et-EE" sz="2800" noProof="0" dirty="0"/>
              <a:t> </a:t>
            </a:r>
            <a:r>
              <a:rPr lang="et-EE" sz="2800" noProof="0" dirty="0" err="1"/>
              <a:t>extend</a:t>
            </a:r>
            <a:r>
              <a:rPr lang="et-EE" sz="2800" noProof="0" dirty="0"/>
              <a:t> </a:t>
            </a:r>
            <a:r>
              <a:rPr lang="et-EE" sz="2800" noProof="0" dirty="0" err="1"/>
              <a:t>research</a:t>
            </a:r>
            <a:r>
              <a:rPr lang="et-EE" sz="2800" noProof="0" dirty="0"/>
              <a:t> </a:t>
            </a:r>
            <a:r>
              <a:rPr lang="et-EE" sz="2800" noProof="0" dirty="0" err="1"/>
              <a:t>activities</a:t>
            </a:r>
            <a:r>
              <a:rPr lang="et-EE" sz="2800" noProof="0" dirty="0"/>
              <a:t> (E)</a:t>
            </a:r>
          </a:p>
          <a:p>
            <a:pPr lvl="1"/>
            <a:r>
              <a:rPr lang="et-EE" sz="2800" noProof="0" dirty="0" err="1">
                <a:solidFill>
                  <a:srgbClr val="0070C0"/>
                </a:solidFill>
              </a:rPr>
              <a:t>Extensive</a:t>
            </a:r>
            <a:r>
              <a:rPr lang="et-EE" sz="2800" noProof="0" dirty="0">
                <a:solidFill>
                  <a:srgbClr val="0070C0"/>
                </a:solidFill>
              </a:rPr>
              <a:t> </a:t>
            </a:r>
            <a:r>
              <a:rPr lang="en-GB" sz="2800" noProof="0" dirty="0">
                <a:solidFill>
                  <a:srgbClr val="0070C0"/>
                </a:solidFill>
              </a:rPr>
              <a:t>(applied) research and adult training – </a:t>
            </a:r>
            <a:r>
              <a:rPr lang="en-GB" sz="2800" b="1" noProof="0" dirty="0">
                <a:solidFill>
                  <a:srgbClr val="0070C0"/>
                </a:solidFill>
              </a:rPr>
              <a:t>more balanced </a:t>
            </a:r>
            <a:r>
              <a:rPr lang="en-GB" sz="2800" noProof="0" dirty="0">
                <a:solidFill>
                  <a:srgbClr val="0070C0"/>
                </a:solidFill>
              </a:rPr>
              <a:t>sources of income (1/3 model)</a:t>
            </a:r>
            <a:r>
              <a:rPr lang="et-EE" sz="2800" dirty="0">
                <a:solidFill>
                  <a:srgbClr val="0070C0"/>
                </a:solidFill>
              </a:rPr>
              <a:t> (F)</a:t>
            </a:r>
          </a:p>
          <a:p>
            <a:pPr lvl="2"/>
            <a:r>
              <a:rPr lang="et-EE" sz="2400" noProof="0" dirty="0">
                <a:solidFill>
                  <a:srgbClr val="FF0000"/>
                </a:solidFill>
              </a:rPr>
              <a:t>Seinäjoki </a:t>
            </a:r>
            <a:r>
              <a:rPr lang="et-EE" sz="2400" noProof="0" dirty="0" err="1">
                <a:solidFill>
                  <a:srgbClr val="FF0000"/>
                </a:solidFill>
              </a:rPr>
              <a:t>employs</a:t>
            </a:r>
            <a:r>
              <a:rPr lang="et-EE" sz="2400" noProof="0" dirty="0">
                <a:solidFill>
                  <a:srgbClr val="FF0000"/>
                </a:solidFill>
              </a:rPr>
              <a:t> 24 </a:t>
            </a:r>
            <a:r>
              <a:rPr lang="et-EE" sz="2400" dirty="0" err="1">
                <a:solidFill>
                  <a:srgbClr val="FF0000"/>
                </a:solidFill>
              </a:rPr>
              <a:t>research</a:t>
            </a:r>
            <a:r>
              <a:rPr lang="et-EE" sz="2400" dirty="0">
                <a:solidFill>
                  <a:srgbClr val="FF0000"/>
                </a:solidFill>
              </a:rPr>
              <a:t> </a:t>
            </a:r>
            <a:r>
              <a:rPr lang="et-EE" sz="2400" noProof="0" dirty="0" err="1">
                <a:solidFill>
                  <a:srgbClr val="FF0000"/>
                </a:solidFill>
              </a:rPr>
              <a:t>professors</a:t>
            </a:r>
            <a:r>
              <a:rPr lang="en-GB" sz="2400" noProof="0" dirty="0">
                <a:solidFill>
                  <a:srgbClr val="FF0000"/>
                </a:solidFill>
              </a:rPr>
              <a:t> </a:t>
            </a:r>
            <a:r>
              <a:rPr lang="et-EE" sz="2400" noProof="0" dirty="0" err="1">
                <a:solidFill>
                  <a:srgbClr val="FF0000"/>
                </a:solidFill>
              </a:rPr>
              <a:t>with</a:t>
            </a:r>
            <a:r>
              <a:rPr lang="et-EE" sz="2400" noProof="0" dirty="0">
                <a:solidFill>
                  <a:srgbClr val="FF0000"/>
                </a:solidFill>
              </a:rPr>
              <a:t> </a:t>
            </a:r>
            <a:r>
              <a:rPr lang="et-EE" sz="2400" noProof="0" dirty="0" err="1">
                <a:solidFill>
                  <a:srgbClr val="FF0000"/>
                </a:solidFill>
              </a:rPr>
              <a:t>their</a:t>
            </a:r>
            <a:r>
              <a:rPr lang="et-EE" sz="2400" noProof="0" dirty="0">
                <a:solidFill>
                  <a:srgbClr val="FF0000"/>
                </a:solidFill>
              </a:rPr>
              <a:t> </a:t>
            </a:r>
            <a:r>
              <a:rPr lang="et-EE" sz="2400" noProof="0" dirty="0" err="1">
                <a:solidFill>
                  <a:srgbClr val="FF0000"/>
                </a:solidFill>
              </a:rPr>
              <a:t>teams</a:t>
            </a:r>
            <a:endParaRPr lang="et-EE" sz="2400" noProof="0" dirty="0">
              <a:solidFill>
                <a:srgbClr val="FF0000"/>
              </a:solidFill>
            </a:endParaRPr>
          </a:p>
          <a:p>
            <a:pPr lvl="2"/>
            <a:r>
              <a:rPr lang="et-EE" sz="2400" dirty="0">
                <a:solidFill>
                  <a:srgbClr val="FF0000"/>
                </a:solidFill>
              </a:rPr>
              <a:t>Valmet as </a:t>
            </a:r>
            <a:r>
              <a:rPr lang="et-EE" sz="2400" dirty="0" err="1">
                <a:solidFill>
                  <a:srgbClr val="FF0000"/>
                </a:solidFill>
              </a:rPr>
              <a:t>main</a:t>
            </a:r>
            <a:r>
              <a:rPr lang="et-EE" sz="2400" dirty="0">
                <a:solidFill>
                  <a:srgbClr val="FF0000"/>
                </a:solidFill>
              </a:rPr>
              <a:t> </a:t>
            </a:r>
            <a:r>
              <a:rPr lang="et-EE" sz="2400" dirty="0" err="1">
                <a:solidFill>
                  <a:srgbClr val="FF0000"/>
                </a:solidFill>
              </a:rPr>
              <a:t>contract</a:t>
            </a:r>
            <a:r>
              <a:rPr lang="et-EE" sz="2400" dirty="0">
                <a:solidFill>
                  <a:srgbClr val="FF0000"/>
                </a:solidFill>
              </a:rPr>
              <a:t> partner </a:t>
            </a:r>
            <a:r>
              <a:rPr lang="et-EE" sz="2400" dirty="0" err="1">
                <a:solidFill>
                  <a:srgbClr val="FF0000"/>
                </a:solidFill>
              </a:rPr>
              <a:t>for</a:t>
            </a:r>
            <a:r>
              <a:rPr lang="et-EE" sz="2400" dirty="0">
                <a:solidFill>
                  <a:srgbClr val="FF0000"/>
                </a:solidFill>
              </a:rPr>
              <a:t> Kajaani </a:t>
            </a:r>
            <a:endParaRPr lang="en-GB" sz="2400" noProof="0" dirty="0">
              <a:solidFill>
                <a:srgbClr val="FF0000"/>
              </a:solidFill>
            </a:endParaRPr>
          </a:p>
          <a:p>
            <a:endParaRPr lang="en-GB" sz="260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325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404664"/>
            <a:ext cx="11532093" cy="1103526"/>
          </a:xfrm>
        </p:spPr>
        <p:txBody>
          <a:bodyPr>
            <a:normAutofit/>
          </a:bodyPr>
          <a:lstStyle/>
          <a:p>
            <a:r>
              <a:rPr lang="et-EE" noProof="0" dirty="0" err="1"/>
              <a:t>The</a:t>
            </a:r>
            <a:r>
              <a:rPr lang="et-EE" noProof="0" dirty="0"/>
              <a:t> </a:t>
            </a:r>
            <a:r>
              <a:rPr lang="et-EE" noProof="0" dirty="0" err="1"/>
              <a:t>presence</a:t>
            </a:r>
            <a:r>
              <a:rPr lang="et-EE" noProof="0" dirty="0"/>
              <a:t> and </a:t>
            </a:r>
            <a:r>
              <a:rPr lang="et-EE" noProof="0" dirty="0" err="1"/>
              <a:t>future</a:t>
            </a:r>
            <a:r>
              <a:rPr lang="et-EE" noProof="0" dirty="0"/>
              <a:t> </a:t>
            </a:r>
            <a:r>
              <a:rPr lang="en-GB" noProof="0" dirty="0"/>
              <a:t>of </a:t>
            </a:r>
            <a:r>
              <a:rPr lang="et-EE" noProof="0" dirty="0"/>
              <a:t>R</a:t>
            </a:r>
            <a:r>
              <a:rPr lang="en-GB" noProof="0" dirty="0"/>
              <a:t>HEIs?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916832"/>
            <a:ext cx="11280136" cy="4804644"/>
          </a:xfrm>
        </p:spPr>
        <p:txBody>
          <a:bodyPr>
            <a:normAutofit fontScale="92500" lnSpcReduction="20000"/>
          </a:bodyPr>
          <a:lstStyle/>
          <a:p>
            <a:r>
              <a:rPr lang="en-GB" sz="3200" noProof="0" dirty="0"/>
              <a:t>Critical shocks of the last decade</a:t>
            </a:r>
          </a:p>
          <a:p>
            <a:pPr lvl="1"/>
            <a:r>
              <a:rPr lang="en-GB" sz="2800" noProof="0" dirty="0"/>
              <a:t>Financial crisis 2008-10, austerity</a:t>
            </a:r>
            <a:r>
              <a:rPr lang="et-EE" sz="2800" noProof="0" dirty="0"/>
              <a:t>, </a:t>
            </a:r>
            <a:r>
              <a:rPr lang="et-EE" sz="2800" noProof="0" dirty="0" err="1"/>
              <a:t>Russian</a:t>
            </a:r>
            <a:r>
              <a:rPr lang="et-EE" sz="2800" noProof="0" dirty="0"/>
              <a:t> </a:t>
            </a:r>
            <a:r>
              <a:rPr lang="et-EE" sz="2800" dirty="0"/>
              <a:t>w</a:t>
            </a:r>
            <a:r>
              <a:rPr lang="et-EE" sz="2800" noProof="0" dirty="0" err="1"/>
              <a:t>ar</a:t>
            </a:r>
            <a:endParaRPr lang="en-GB" sz="2800" noProof="0" dirty="0"/>
          </a:p>
          <a:p>
            <a:pPr lvl="1"/>
            <a:r>
              <a:rPr lang="en-GB" sz="2800" noProof="0" dirty="0"/>
              <a:t>Administrative reforms, governmental policy change</a:t>
            </a:r>
            <a:r>
              <a:rPr lang="et-EE" sz="2800" noProof="0" dirty="0"/>
              <a:t>, </a:t>
            </a:r>
            <a:r>
              <a:rPr lang="et-EE" sz="2800" noProof="0" dirty="0" err="1"/>
              <a:t>centralization</a:t>
            </a:r>
            <a:endParaRPr lang="en-GB" sz="2800" noProof="0" dirty="0"/>
          </a:p>
          <a:p>
            <a:pPr lvl="1"/>
            <a:r>
              <a:rPr lang="en-GB" sz="2800" noProof="0" dirty="0"/>
              <a:t>Demographic decline in peripheries</a:t>
            </a:r>
            <a:r>
              <a:rPr lang="et-EE" sz="2800" noProof="0" dirty="0"/>
              <a:t>, </a:t>
            </a:r>
            <a:r>
              <a:rPr lang="et-EE" sz="2800" noProof="0" dirty="0" err="1"/>
              <a:t>lack</a:t>
            </a:r>
            <a:r>
              <a:rPr lang="et-EE" sz="2800" noProof="0" dirty="0"/>
              <a:t> of </a:t>
            </a:r>
            <a:r>
              <a:rPr lang="et-EE" sz="2800" noProof="0" dirty="0" err="1"/>
              <a:t>students</a:t>
            </a:r>
            <a:endParaRPr lang="en-GB" sz="2800" noProof="0" dirty="0"/>
          </a:p>
          <a:p>
            <a:r>
              <a:rPr lang="en-GB" sz="3200" noProof="0" dirty="0"/>
              <a:t>Critical issues</a:t>
            </a:r>
            <a:r>
              <a:rPr lang="et-EE" sz="3200" noProof="0" dirty="0"/>
              <a:t>, </a:t>
            </a:r>
            <a:r>
              <a:rPr lang="et-EE" sz="3200" noProof="0" dirty="0" err="1"/>
              <a:t>actions</a:t>
            </a:r>
            <a:endParaRPr lang="en-GB" sz="3200" noProof="0" dirty="0"/>
          </a:p>
          <a:p>
            <a:pPr lvl="1"/>
            <a:r>
              <a:rPr lang="en-GB" sz="2800" noProof="0" dirty="0"/>
              <a:t>Sustaining customer base &amp; revenues</a:t>
            </a:r>
          </a:p>
          <a:p>
            <a:pPr lvl="2"/>
            <a:r>
              <a:rPr lang="en-GB" sz="2400" noProof="0" dirty="0"/>
              <a:t>Attempting to put eggs in different baskets</a:t>
            </a:r>
          </a:p>
          <a:p>
            <a:pPr lvl="2"/>
            <a:r>
              <a:rPr lang="et-EE" sz="2400" noProof="0" dirty="0" err="1"/>
              <a:t>Collaboration</a:t>
            </a:r>
            <a:r>
              <a:rPr lang="et-EE" sz="2400" noProof="0" dirty="0"/>
              <a:t> </a:t>
            </a:r>
            <a:r>
              <a:rPr lang="et-EE" sz="2400" noProof="0" dirty="0" err="1"/>
              <a:t>with</a:t>
            </a:r>
            <a:r>
              <a:rPr lang="et-EE" sz="2400" noProof="0" dirty="0"/>
              <a:t> </a:t>
            </a:r>
            <a:r>
              <a:rPr lang="et-EE" sz="2400" noProof="0" dirty="0" err="1"/>
              <a:t>local</a:t>
            </a:r>
            <a:r>
              <a:rPr lang="et-EE" sz="2400" noProof="0" dirty="0"/>
              <a:t> </a:t>
            </a:r>
            <a:r>
              <a:rPr lang="et-EE" sz="2400" noProof="0" dirty="0" err="1"/>
              <a:t>authorities</a:t>
            </a:r>
            <a:r>
              <a:rPr lang="et-EE" sz="2400" dirty="0"/>
              <a:t>, </a:t>
            </a:r>
            <a:r>
              <a:rPr lang="et-EE" sz="2400" noProof="0" dirty="0" err="1"/>
              <a:t>schools</a:t>
            </a:r>
            <a:r>
              <a:rPr lang="et-EE" sz="2400" noProof="0" dirty="0"/>
              <a:t> and </a:t>
            </a:r>
            <a:r>
              <a:rPr lang="et-EE" sz="2400" noProof="0" dirty="0" err="1"/>
              <a:t>firms</a:t>
            </a:r>
            <a:endParaRPr lang="en-GB" sz="2400" noProof="0" dirty="0"/>
          </a:p>
          <a:p>
            <a:pPr lvl="1"/>
            <a:r>
              <a:rPr lang="en-GB" sz="2800" noProof="0" dirty="0"/>
              <a:t>Impacting national and university policies, lobby</a:t>
            </a:r>
          </a:p>
          <a:p>
            <a:pPr lvl="1"/>
            <a:r>
              <a:rPr lang="en-GB" sz="2800" noProof="0" dirty="0"/>
              <a:t>Interacting with regional authorities and other actors</a:t>
            </a:r>
          </a:p>
          <a:p>
            <a:pPr lvl="2"/>
            <a:r>
              <a:rPr lang="en-GB" sz="2400" noProof="0" dirty="0"/>
              <a:t>Willingness to contribute </a:t>
            </a:r>
            <a:r>
              <a:rPr lang="et-EE" sz="2400" noProof="0" dirty="0" err="1"/>
              <a:t>to</a:t>
            </a:r>
            <a:r>
              <a:rPr lang="et-EE" sz="2400" noProof="0" dirty="0"/>
              <a:t> </a:t>
            </a:r>
            <a:r>
              <a:rPr lang="en-GB" sz="2400" noProof="0" dirty="0"/>
              <a:t>local development</a:t>
            </a:r>
          </a:p>
          <a:p>
            <a:pPr lvl="1"/>
            <a:endParaRPr lang="en-GB" noProof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 3">
                <a:extLst>
                  <a:ext uri="{FF2B5EF4-FFF2-40B4-BE49-F238E27FC236}">
                    <a16:creationId xmlns:a16="http://schemas.microsoft.com/office/drawing/2014/main" id="{34524E08-E7D6-A7CA-471B-61751ACA244C}"/>
                  </a:ext>
                </a:extLst>
              </p14:cNvPr>
              <p14:cNvContentPartPr/>
              <p14:nvPr/>
            </p14:nvContentPartPr>
            <p14:xfrm>
              <a:off x="3070402" y="1760912"/>
              <a:ext cx="360" cy="360"/>
            </p14:xfrm>
          </p:contentPart>
        </mc:Choice>
        <mc:Fallback xmlns="">
          <p:pic>
            <p:nvPicPr>
              <p:cNvPr id="4" name="Tint 3">
                <a:extLst>
                  <a:ext uri="{FF2B5EF4-FFF2-40B4-BE49-F238E27FC236}">
                    <a16:creationId xmlns:a16="http://schemas.microsoft.com/office/drawing/2014/main" id="{34524E08-E7D6-A7CA-471B-61751ACA24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1762" y="17522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22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1F1150B-808E-34F6-AD96-EF01F0B9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5" y="116632"/>
            <a:ext cx="12126644" cy="1569660"/>
          </a:xfrm>
        </p:spPr>
        <p:txBody>
          <a:bodyPr/>
          <a:lstStyle/>
          <a:p>
            <a:r>
              <a:rPr lang="en-GB" sz="3200" dirty="0"/>
              <a:t>Being Resilient Between the Region and the Higher Education System? Views on Regional Higher Education Institutions in Estonia and Finland</a:t>
            </a:r>
            <a:endParaRPr lang="et-EE" sz="32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A9FECC-C834-1CE9-0AB9-C03E7B308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965" y="1844824"/>
            <a:ext cx="4682517" cy="5013176"/>
          </a:xfrm>
        </p:spPr>
        <p:txBody>
          <a:bodyPr/>
          <a:lstStyle/>
          <a:p>
            <a:pPr marL="0" indent="0">
              <a:buNone/>
            </a:pPr>
            <a:r>
              <a:rPr lang="et-EE" dirty="0" err="1"/>
              <a:t>Fresh</a:t>
            </a:r>
            <a:r>
              <a:rPr lang="et-EE" dirty="0"/>
              <a:t> </a:t>
            </a:r>
            <a:r>
              <a:rPr lang="et-EE" dirty="0" err="1"/>
              <a:t>publication</a:t>
            </a:r>
            <a:r>
              <a:rPr lang="et-EE" dirty="0"/>
              <a:t> - 2022</a:t>
            </a:r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r>
              <a:rPr lang="et-EE" b="1" dirty="0" err="1"/>
              <a:t>Chapter</a:t>
            </a:r>
            <a:r>
              <a:rPr lang="et-EE" b="1" dirty="0"/>
              <a:t> 10</a:t>
            </a:r>
          </a:p>
          <a:p>
            <a:pPr lvl="2"/>
            <a:r>
              <a:rPr lang="en-GB" sz="2800" dirty="0"/>
              <a:t>Jari Kolehmainen </a:t>
            </a:r>
            <a:endParaRPr lang="et-EE" sz="2800" dirty="0"/>
          </a:p>
          <a:p>
            <a:pPr lvl="2"/>
            <a:r>
              <a:rPr lang="en-GB" sz="2800" dirty="0"/>
              <a:t>Heli Kurikka </a:t>
            </a:r>
            <a:endParaRPr lang="et-EE" sz="2800" dirty="0"/>
          </a:p>
          <a:p>
            <a:pPr lvl="2"/>
            <a:r>
              <a:rPr lang="en-GB" sz="2800" dirty="0"/>
              <a:t>Anne </a:t>
            </a:r>
            <a:r>
              <a:rPr lang="en-GB" sz="2800" dirty="0" err="1"/>
              <a:t>Keerberg</a:t>
            </a:r>
            <a:endParaRPr lang="et-EE" sz="2800" dirty="0"/>
          </a:p>
          <a:p>
            <a:pPr lvl="2"/>
            <a:r>
              <a:rPr lang="en-GB" sz="2800" dirty="0"/>
              <a:t>Garri Raagmaa</a:t>
            </a:r>
            <a:endParaRPr lang="et-EE" sz="2800" dirty="0"/>
          </a:p>
          <a:p>
            <a:pPr lvl="2"/>
            <a:endParaRPr lang="et-EE" dirty="0"/>
          </a:p>
          <a:p>
            <a:pPr lvl="2"/>
            <a:endParaRPr lang="et-EE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B82294E5-F0F5-E78A-9F5E-EB4F4DD4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84" y="1740381"/>
            <a:ext cx="7578217" cy="50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5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909FC6-3A63-52CB-FD80-4A1F686DE6D1}"/>
              </a:ext>
            </a:extLst>
          </p:cNvPr>
          <p:cNvSpPr txBox="1">
            <a:spLocks/>
          </p:cNvSpPr>
          <p:nvPr/>
        </p:nvSpPr>
        <p:spPr bwMode="auto">
          <a:xfrm>
            <a:off x="479376" y="188640"/>
            <a:ext cx="1214467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9pPr>
          </a:lstStyle>
          <a:p>
            <a:r>
              <a:rPr lang="et-E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Pärnu </a:t>
            </a:r>
            <a:r>
              <a:rPr lang="et-E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et-E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n-GB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epartments</a:t>
            </a:r>
            <a:r>
              <a:rPr lang="et-E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t-E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progammes</a:t>
            </a:r>
            <a:endParaRPr lang="en-E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206725-DD50-51D3-E98F-8F0E41F28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710085"/>
            <a:ext cx="11640616" cy="6021288"/>
          </a:xfrm>
        </p:spPr>
        <p:txBody>
          <a:bodyPr/>
          <a:lstStyle/>
          <a:p>
            <a:r>
              <a:rPr lang="en-GB" sz="2600" b="1" i="0" dirty="0">
                <a:effectLst/>
                <a:cs typeface="Calibri" panose="020F0502020204030204" pitchFamily="34" charset="0"/>
              </a:rPr>
              <a:t>Entrepreneurship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0" dirty="0">
                <a:effectLst/>
                <a:cs typeface="Calibri" panose="020F0502020204030204" pitchFamily="34" charset="0"/>
              </a:rPr>
              <a:t>Entrepreneurship and Project Management (BA)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0" dirty="0">
                <a:effectLst/>
                <a:cs typeface="Calibri" panose="020F0502020204030204" pitchFamily="34" charset="0"/>
              </a:rPr>
              <a:t>Design Thinking and Digital Marketing (BA)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alibri" panose="020F0502020204030204" pitchFamily="34" charset="0"/>
              </a:rPr>
              <a:t>Service Design and Management (MA)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alibri" panose="020F0502020204030204" pitchFamily="34" charset="0"/>
              </a:rPr>
              <a:t>Entrepreneurship Based on Person as Brand (MA)</a:t>
            </a:r>
          </a:p>
          <a:p>
            <a:r>
              <a:rPr lang="en-GB" sz="2600" b="1" dirty="0">
                <a:cs typeface="Calibri" panose="020F0502020204030204" pitchFamily="34" charset="0"/>
              </a:rPr>
              <a:t>Tourism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0" dirty="0">
                <a:effectLst/>
                <a:cs typeface="Calibri" panose="020F0502020204030204" pitchFamily="34" charset="0"/>
              </a:rPr>
              <a:t>Tourism and Hotel Management (BA)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alibri" panose="020F0502020204030204" pitchFamily="34" charset="0"/>
              </a:rPr>
              <a:t>Wellness &amp; Spa Service Design and Management (MA, ENG)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alibri" panose="020F0502020204030204" pitchFamily="34" charset="0"/>
              </a:rPr>
              <a:t>Accommodation Management (</a:t>
            </a:r>
            <a:r>
              <a:rPr lang="et-EE" sz="2200" dirty="0" err="1">
                <a:cs typeface="Calibri" panose="020F0502020204030204" pitchFamily="34" charset="0"/>
              </a:rPr>
              <a:t>with</a:t>
            </a:r>
            <a:r>
              <a:rPr lang="et-EE" sz="2200" dirty="0">
                <a:cs typeface="Calibri" panose="020F0502020204030204" pitchFamily="34" charset="0"/>
              </a:rPr>
              <a:t> </a:t>
            </a:r>
            <a:r>
              <a:rPr lang="en-GB" sz="2200" dirty="0">
                <a:cs typeface="Calibri" panose="020F0502020204030204" pitchFamily="34" charset="0"/>
              </a:rPr>
              <a:t>Pärnu Vocational Education </a:t>
            </a:r>
            <a:r>
              <a:rPr lang="en-GB" sz="2200" dirty="0" err="1">
                <a:cs typeface="Calibri" panose="020F0502020204030204" pitchFamily="34" charset="0"/>
              </a:rPr>
              <a:t>Center</a:t>
            </a:r>
            <a:r>
              <a:rPr lang="en-GB" sz="2200" dirty="0">
                <a:cs typeface="Calibri" panose="020F0502020204030204" pitchFamily="34" charset="0"/>
              </a:rPr>
              <a:t>)</a:t>
            </a:r>
          </a:p>
          <a:p>
            <a:r>
              <a:rPr lang="en-GB" sz="2600" b="1" i="0" dirty="0">
                <a:effectLst/>
                <a:cs typeface="Calibri" panose="020F0502020204030204" pitchFamily="34" charset="0"/>
              </a:rPr>
              <a:t>Social Work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0" dirty="0">
                <a:effectLst/>
                <a:cs typeface="Calibri" panose="020F0502020204030204" pitchFamily="34" charset="0"/>
              </a:rPr>
              <a:t>Social Work and Rehabilitation Administration (BA)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0" dirty="0">
                <a:effectLst/>
                <a:cs typeface="Calibri" panose="020F0502020204030204" pitchFamily="34" charset="0"/>
              </a:rPr>
              <a:t>Person-Centered Social Innovation (MA)</a:t>
            </a:r>
            <a:endParaRPr lang="et-EE" sz="2200" dirty="0"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Resource </a:t>
            </a:r>
            <a:r>
              <a:rPr lang="et-EE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Management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 – department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in </a:t>
            </a:r>
            <a:r>
              <a:rPr lang="en-US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spe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2000" i="0" dirty="0">
                <a:solidFill>
                  <a:srgbClr val="00B050"/>
                </a:solidFill>
                <a:effectLst/>
                <a:cs typeface="Calibri" panose="020F0502020204030204" pitchFamily="34" charset="0"/>
              </a:rPr>
              <a:t>Micro degrees on the green deal and </a:t>
            </a:r>
            <a:r>
              <a:rPr lang="et-EE" sz="2000" i="0" dirty="0" err="1">
                <a:solidFill>
                  <a:srgbClr val="00B050"/>
                </a:solidFill>
                <a:effectLst/>
              </a:rPr>
              <a:t>applied</a:t>
            </a:r>
            <a:r>
              <a:rPr lang="en-US" sz="2000" i="0" dirty="0">
                <a:solidFill>
                  <a:srgbClr val="00B050"/>
                </a:solidFill>
                <a:effectLst/>
              </a:rPr>
              <a:t> </a:t>
            </a:r>
            <a:r>
              <a:rPr lang="et-EE" sz="2000" i="0" dirty="0" err="1">
                <a:solidFill>
                  <a:srgbClr val="00B050"/>
                </a:solidFill>
                <a:effectLst/>
              </a:rPr>
              <a:t>resource</a:t>
            </a:r>
            <a:r>
              <a:rPr lang="en-US" sz="2000" i="0" dirty="0">
                <a:solidFill>
                  <a:srgbClr val="00B050"/>
                </a:solidFill>
                <a:effectLst/>
              </a:rPr>
              <a:t> economics</a:t>
            </a:r>
          </a:p>
          <a:p>
            <a:endParaRPr lang="et-E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"/>
    </mc:Choice>
    <mc:Fallback xmlns="">
      <p:transition spd="slow" advTm="183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761E2E-48E5-50C5-B2B0-5F5403F0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46" y="620688"/>
            <a:ext cx="11041311" cy="769441"/>
          </a:xfrm>
        </p:spPr>
        <p:txBody>
          <a:bodyPr/>
          <a:lstStyle/>
          <a:p>
            <a:r>
              <a:rPr lang="et-EE" dirty="0"/>
              <a:t>Research &amp; Development </a:t>
            </a:r>
            <a:r>
              <a:rPr lang="et-EE" dirty="0" err="1"/>
              <a:t>Department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934E627-1438-C5FA-CB01-0DA94AFF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International </a:t>
            </a:r>
            <a:r>
              <a:rPr lang="et-EE" dirty="0" err="1"/>
              <a:t>exchange</a:t>
            </a:r>
            <a:r>
              <a:rPr lang="et-EE" dirty="0"/>
              <a:t>, </a:t>
            </a:r>
            <a:r>
              <a:rPr lang="et-EE" dirty="0" err="1"/>
              <a:t>cooperation</a:t>
            </a:r>
            <a:r>
              <a:rPr lang="et-EE" dirty="0"/>
              <a:t>, </a:t>
            </a:r>
            <a:r>
              <a:rPr lang="et-EE" dirty="0" err="1"/>
              <a:t>networking</a:t>
            </a:r>
            <a:r>
              <a:rPr lang="et-EE" dirty="0"/>
              <a:t>, and </a:t>
            </a:r>
            <a:r>
              <a:rPr lang="et-EE" dirty="0" err="1"/>
              <a:t>strategic</a:t>
            </a:r>
            <a:r>
              <a:rPr lang="et-EE" dirty="0"/>
              <a:t> </a:t>
            </a:r>
            <a:r>
              <a:rPr lang="et-EE" dirty="0" err="1"/>
              <a:t>partnerships</a:t>
            </a:r>
            <a:endParaRPr lang="et-EE" dirty="0"/>
          </a:p>
          <a:p>
            <a:r>
              <a:rPr lang="et-EE" dirty="0"/>
              <a:t>Research Center </a:t>
            </a:r>
            <a:r>
              <a:rPr lang="et-EE" dirty="0" err="1"/>
              <a:t>runs</a:t>
            </a:r>
            <a:r>
              <a:rPr lang="et-EE" dirty="0"/>
              <a:t> </a:t>
            </a:r>
            <a:r>
              <a:rPr lang="et-EE" dirty="0" err="1"/>
              <a:t>projects</a:t>
            </a:r>
            <a:r>
              <a:rPr lang="et-EE" dirty="0"/>
              <a:t>, </a:t>
            </a:r>
            <a:r>
              <a:rPr lang="et-EE" dirty="0" err="1"/>
              <a:t>organizes</a:t>
            </a:r>
            <a:r>
              <a:rPr lang="et-EE" dirty="0"/>
              <a:t> (</a:t>
            </a:r>
            <a:r>
              <a:rPr lang="et-EE" dirty="0" err="1"/>
              <a:t>applied</a:t>
            </a:r>
            <a:r>
              <a:rPr lang="et-EE" dirty="0"/>
              <a:t>) </a:t>
            </a:r>
            <a:r>
              <a:rPr lang="et-EE" dirty="0" err="1"/>
              <a:t>research</a:t>
            </a:r>
            <a:r>
              <a:rPr lang="et-EE" dirty="0"/>
              <a:t> and </a:t>
            </a:r>
            <a:r>
              <a:rPr lang="et-EE" dirty="0" err="1"/>
              <a:t>events</a:t>
            </a:r>
            <a:r>
              <a:rPr lang="et-EE" dirty="0"/>
              <a:t>, </a:t>
            </a:r>
            <a:r>
              <a:rPr lang="et-EE" dirty="0" err="1"/>
              <a:t>counseling</a:t>
            </a:r>
            <a:r>
              <a:rPr lang="et-EE" dirty="0"/>
              <a:t> and </a:t>
            </a:r>
            <a:r>
              <a:rPr lang="et-EE" dirty="0" err="1"/>
              <a:t>consulting</a:t>
            </a:r>
            <a:r>
              <a:rPr lang="et-EE" dirty="0"/>
              <a:t>, </a:t>
            </a:r>
            <a:r>
              <a:rPr lang="et-EE" dirty="0" err="1"/>
              <a:t>training</a:t>
            </a:r>
            <a:r>
              <a:rPr lang="et-EE" dirty="0"/>
              <a:t> </a:t>
            </a:r>
          </a:p>
          <a:p>
            <a:r>
              <a:rPr lang="et-EE" dirty="0"/>
              <a:t>Design </a:t>
            </a:r>
            <a:r>
              <a:rPr lang="et-EE" dirty="0" err="1"/>
              <a:t>Thinking</a:t>
            </a:r>
            <a:r>
              <a:rPr lang="et-EE" dirty="0"/>
              <a:t> </a:t>
            </a:r>
            <a:r>
              <a:rPr lang="et-EE" dirty="0" err="1"/>
              <a:t>Lab</a:t>
            </a:r>
            <a:endParaRPr lang="et-EE" dirty="0"/>
          </a:p>
          <a:p>
            <a:r>
              <a:rPr lang="et-EE" dirty="0" err="1"/>
              <a:t>Academia</a:t>
            </a:r>
            <a:r>
              <a:rPr lang="et-EE" dirty="0"/>
              <a:t> </a:t>
            </a:r>
            <a:r>
              <a:rPr lang="et-EE" dirty="0" err="1"/>
              <a:t>Pernaviensis</a:t>
            </a:r>
            <a:endParaRPr lang="et-EE" dirty="0"/>
          </a:p>
          <a:p>
            <a:r>
              <a:rPr lang="et-EE" dirty="0" err="1"/>
              <a:t>Multiversitas</a:t>
            </a:r>
            <a:endParaRPr lang="et-EE" dirty="0"/>
          </a:p>
          <a:p>
            <a:r>
              <a:rPr lang="et-EE" dirty="0" err="1"/>
              <a:t>Science</a:t>
            </a:r>
            <a:r>
              <a:rPr lang="et-EE" dirty="0"/>
              <a:t> </a:t>
            </a:r>
            <a:r>
              <a:rPr lang="et-EE" dirty="0" err="1"/>
              <a:t>communication</a:t>
            </a:r>
            <a:endParaRPr lang="et-EE" dirty="0"/>
          </a:p>
          <a:p>
            <a:r>
              <a:rPr lang="et-EE" dirty="0" err="1"/>
              <a:t>Hackaton</a:t>
            </a:r>
            <a:r>
              <a:rPr lang="et-EE" dirty="0"/>
              <a:t> </a:t>
            </a:r>
            <a:r>
              <a:rPr lang="et-EE" dirty="0" err="1"/>
              <a:t>arrangements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09341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2EF1BE4-5FE0-FFAA-B0AA-9C0149E2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74602"/>
            <a:ext cx="10058400" cy="769441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KOBAR/CLUSTER </a:t>
            </a:r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KOBAR2 </a:t>
            </a:r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KOBAR3</a:t>
            </a:r>
            <a:endParaRPr lang="et-E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968787-1BB8-FF3A-B792-C64DB3DC1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1196752"/>
            <a:ext cx="11449272" cy="6480719"/>
          </a:xfrm>
        </p:spPr>
        <p:txBody>
          <a:bodyPr/>
          <a:lstStyle/>
          <a:p>
            <a:pPr algn="l"/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luster for cooperation between entrepreneurs and business stakeholders </a:t>
            </a:r>
            <a:r>
              <a:rPr lang="et-EE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GB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knowledge transfer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Core partners</a:t>
            </a:r>
            <a:r>
              <a:rPr lang="et-EE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County Development Centre/</a:t>
            </a:r>
            <a:r>
              <a:rPr lang="en-GB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Incubator </a:t>
            </a:r>
            <a:r>
              <a:rPr lang="en-GB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en-GB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College</a:t>
            </a:r>
            <a:endParaRPr lang="et-E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ncludes </a:t>
            </a:r>
            <a:r>
              <a:rPr lang="et-EE" sz="2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joint</a:t>
            </a:r>
            <a:r>
              <a:rPr lang="en-GB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physical premises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ollaborative platform for entrepreneurs, entrepreneurship support structures</a:t>
            </a:r>
            <a:r>
              <a:rPr lang="et-EE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educational institutions in </a:t>
            </a:r>
            <a:r>
              <a:rPr lang="et-EE" sz="2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t-EE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Proacative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endParaRPr lang="en-GB" sz="2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Promoting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generating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thematic sub-clusters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KOBAR 2 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KOBAR 3 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extended</a:t>
            </a:r>
            <a:r>
              <a:rPr lang="et-E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2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exghita.eu/content/images/2013/02/Peripheries1-1024x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10" y="-66483"/>
            <a:ext cx="8112798" cy="73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1464" y="6463160"/>
            <a:ext cx="30995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err="1"/>
              <a:t>Source</a:t>
            </a:r>
            <a:r>
              <a:rPr lang="et-EE" sz="1800" i="1" dirty="0"/>
              <a:t>: Ghita, 2013</a:t>
            </a:r>
          </a:p>
          <a:p>
            <a:r>
              <a:rPr lang="et-EE" sz="1500" i="1" dirty="0"/>
              <a:t> </a:t>
            </a:r>
            <a:endParaRPr lang="en-GB" sz="105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692696"/>
            <a:ext cx="3605835" cy="1133620"/>
          </a:xfrm>
        </p:spPr>
        <p:txBody>
          <a:bodyPr>
            <a:normAutofit fontScale="90000"/>
          </a:bodyPr>
          <a:lstStyle/>
          <a:p>
            <a:r>
              <a:rPr lang="et-EE" b="1" noProof="0" dirty="0" err="1"/>
              <a:t>Northern</a:t>
            </a:r>
            <a:r>
              <a:rPr lang="et-EE" b="1" noProof="0" dirty="0"/>
              <a:t> and </a:t>
            </a:r>
            <a:r>
              <a:rPr lang="et-EE" b="1" noProof="0" dirty="0" err="1"/>
              <a:t>Eastern</a:t>
            </a:r>
            <a:r>
              <a:rPr lang="et-EE" b="1" noProof="0" dirty="0"/>
              <a:t> </a:t>
            </a:r>
            <a:r>
              <a:rPr lang="et-EE" b="1" noProof="0" dirty="0" err="1"/>
              <a:t>peripheries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82723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688" y="2804203"/>
            <a:ext cx="3287688" cy="1094855"/>
          </a:xfrm>
        </p:spPr>
        <p:txBody>
          <a:bodyPr>
            <a:noAutofit/>
          </a:bodyPr>
          <a:lstStyle/>
          <a:p>
            <a:r>
              <a:rPr lang="et-EE" b="1" noProof="0" dirty="0" err="1"/>
              <a:t>Periphery</a:t>
            </a:r>
            <a:r>
              <a:rPr lang="et-EE" b="1" noProof="0" dirty="0"/>
              <a:t> of </a:t>
            </a:r>
            <a:r>
              <a:rPr lang="et-EE" b="1" noProof="0" dirty="0" err="1"/>
              <a:t>the</a:t>
            </a:r>
            <a:r>
              <a:rPr lang="et-EE" b="1" noProof="0" dirty="0"/>
              <a:t> </a:t>
            </a:r>
            <a:r>
              <a:rPr lang="et-EE" b="1" noProof="0" dirty="0" err="1"/>
              <a:t>periphery</a:t>
            </a:r>
            <a:endParaRPr lang="en-GB" b="1" noProof="0" dirty="0"/>
          </a:p>
        </p:txBody>
      </p:sp>
      <p:pic>
        <p:nvPicPr>
          <p:cNvPr id="4" name="Picture 2" descr="http://f.pmo.ee/f/2012/01/30/934964t100hc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-73447"/>
            <a:ext cx="9120336" cy="693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5640" y="-73447"/>
            <a:ext cx="3611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t-E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et-EE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Suburbia</a:t>
            </a:r>
            <a:r>
              <a:rPr lang="et-EE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Tallinn</a:t>
            </a:r>
          </a:p>
          <a:p>
            <a:pPr algn="r"/>
            <a:r>
              <a:rPr lang="et-EE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Hinterland</a:t>
            </a:r>
            <a:r>
              <a:rPr lang="et-EE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Tallinn</a:t>
            </a:r>
          </a:p>
          <a:p>
            <a:pPr algn="r"/>
            <a:r>
              <a:rPr lang="en-GB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Wasteland</a:t>
            </a:r>
            <a:r>
              <a:rPr lang="et-EE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t-EE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periphery</a:t>
            </a:r>
            <a:r>
              <a:rPr lang="et-EE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5880" y="6301904"/>
            <a:ext cx="4320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500" i="1" dirty="0" err="1"/>
              <a:t>Source</a:t>
            </a:r>
            <a:r>
              <a:rPr lang="et-EE" sz="1500" i="1" dirty="0"/>
              <a:t>: Postimees, Urmas </a:t>
            </a:r>
            <a:r>
              <a:rPr lang="et-EE" sz="1500" i="1" dirty="0" err="1"/>
              <a:t>Nemvalts</a:t>
            </a:r>
            <a:r>
              <a:rPr lang="et-EE" sz="1500" i="1" dirty="0"/>
              <a:t> 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403719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38275" y="548680"/>
            <a:ext cx="8162925" cy="923925"/>
          </a:xfrm>
        </p:spPr>
        <p:txBody>
          <a:bodyPr/>
          <a:lstStyle/>
          <a:p>
            <a:pPr algn="ctr" eaLnBrk="1" hangingPunct="1"/>
            <a:r>
              <a:rPr lang="en-GB" sz="5400" dirty="0"/>
              <a:t>R&amp;D = Innovation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27448" y="1844824"/>
            <a:ext cx="10801200" cy="5013176"/>
          </a:xfrm>
        </p:spPr>
        <p:txBody>
          <a:bodyPr/>
          <a:lstStyle/>
          <a:p>
            <a:pPr eaLnBrk="1" hangingPunct="1"/>
            <a:r>
              <a:rPr lang="en-GB" noProof="0" dirty="0"/>
              <a:t>High investment </a:t>
            </a:r>
            <a:r>
              <a:rPr lang="et-EE" noProof="0" dirty="0"/>
              <a:t>in</a:t>
            </a:r>
            <a:r>
              <a:rPr lang="en-GB" noProof="0" dirty="0"/>
              <a:t> R&amp;D does not guarantee innovation and development of the regions (Capella 2011)</a:t>
            </a:r>
            <a:r>
              <a:rPr lang="et-EE" noProof="0" dirty="0"/>
              <a:t>.</a:t>
            </a:r>
            <a:endParaRPr lang="en-GB" noProof="0" dirty="0"/>
          </a:p>
          <a:p>
            <a:pPr lvl="1" eaLnBrk="1" hangingPunct="1"/>
            <a:r>
              <a:rPr lang="en-GB" noProof="0" dirty="0"/>
              <a:t>Tartu case: bioscience versus software</a:t>
            </a:r>
            <a:r>
              <a:rPr lang="et-EE" noProof="0" dirty="0"/>
              <a:t> </a:t>
            </a:r>
            <a:r>
              <a:rPr lang="et-EE" dirty="0"/>
              <a:t>i</a:t>
            </a:r>
            <a:r>
              <a:rPr lang="et-EE" noProof="0" dirty="0" err="1"/>
              <a:t>ndustry</a:t>
            </a:r>
            <a:r>
              <a:rPr lang="et-EE" noProof="0" dirty="0"/>
              <a:t>.</a:t>
            </a:r>
            <a:endParaRPr lang="en-GB" noProof="0" dirty="0"/>
          </a:p>
          <a:p>
            <a:pPr eaLnBrk="1" hangingPunct="1"/>
            <a:r>
              <a:rPr lang="en-GB" noProof="0" dirty="0"/>
              <a:t>Geography matters: knowledge and</a:t>
            </a:r>
            <a:r>
              <a:rPr lang="et-EE" dirty="0"/>
              <a:t> </a:t>
            </a:r>
            <a:r>
              <a:rPr lang="en-GB" noProof="0" dirty="0"/>
              <a:t>new values take </a:t>
            </a:r>
            <a:r>
              <a:rPr lang="et-EE" noProof="0" dirty="0" err="1"/>
              <a:t>root</a:t>
            </a:r>
            <a:r>
              <a:rPr lang="en-GB" noProof="0" dirty="0"/>
              <a:t> in </a:t>
            </a:r>
            <a:r>
              <a:rPr lang="et-EE" noProof="0" dirty="0" err="1"/>
              <a:t>the</a:t>
            </a:r>
            <a:r>
              <a:rPr lang="et-EE" noProof="0" dirty="0"/>
              <a:t> </a:t>
            </a:r>
            <a:r>
              <a:rPr lang="en-GB" noProof="0" dirty="0"/>
              <a:t>close interaction of PEOPLE</a:t>
            </a:r>
            <a:r>
              <a:rPr lang="et-EE" noProof="0" dirty="0"/>
              <a:t> (</a:t>
            </a:r>
            <a:r>
              <a:rPr lang="et-EE" noProof="0" dirty="0" err="1"/>
              <a:t>Rutten</a:t>
            </a:r>
            <a:r>
              <a:rPr lang="et-EE" noProof="0" dirty="0"/>
              <a:t> 2016),</a:t>
            </a:r>
            <a:r>
              <a:rPr lang="en-GB" noProof="0" dirty="0"/>
              <a:t> not between institutions</a:t>
            </a:r>
            <a:r>
              <a:rPr lang="et-EE" noProof="0" dirty="0"/>
              <a:t>.</a:t>
            </a:r>
            <a:endParaRPr lang="en-GB" noProof="0" dirty="0"/>
          </a:p>
          <a:p>
            <a:pPr lvl="1" eaLnBrk="1" hangingPunct="1"/>
            <a:r>
              <a:rPr lang="en-GB" noProof="0" dirty="0"/>
              <a:t>The importance of </a:t>
            </a:r>
            <a:r>
              <a:rPr lang="et-EE" noProof="0" dirty="0" err="1"/>
              <a:t>life-extended</a:t>
            </a:r>
            <a:r>
              <a:rPr lang="en-GB" noProof="0" dirty="0"/>
              <a:t> learning</a:t>
            </a:r>
            <a:r>
              <a:rPr lang="et-EE" dirty="0"/>
              <a:t>.</a:t>
            </a:r>
          </a:p>
          <a:p>
            <a:pPr lvl="1" eaLnBrk="1" hangingPunct="1"/>
            <a:r>
              <a:rPr lang="et-EE" dirty="0" err="1"/>
              <a:t>Sticky</a:t>
            </a:r>
            <a:r>
              <a:rPr lang="et-EE" dirty="0"/>
              <a:t> </a:t>
            </a:r>
            <a:r>
              <a:rPr lang="et-EE" dirty="0" err="1"/>
              <a:t>knowledge</a:t>
            </a:r>
            <a:r>
              <a:rPr lang="et-EE" dirty="0"/>
              <a:t> (</a:t>
            </a:r>
            <a:r>
              <a:rPr lang="en-GB" b="0" i="0" dirty="0">
                <a:effectLst/>
                <a:latin typeface="g_d0_f3"/>
              </a:rPr>
              <a:t>Asheim</a:t>
            </a:r>
            <a:r>
              <a:rPr lang="et-EE" b="0" i="0" dirty="0">
                <a:effectLst/>
                <a:latin typeface="g_d0_f3"/>
              </a:rPr>
              <a:t> ja </a:t>
            </a:r>
            <a:r>
              <a:rPr lang="en-GB" b="0" i="0" dirty="0">
                <a:effectLst/>
                <a:latin typeface="g_d0_f3"/>
              </a:rPr>
              <a:t>Isaksen</a:t>
            </a:r>
            <a:r>
              <a:rPr lang="et-EE" b="0" i="0" dirty="0">
                <a:effectLst/>
                <a:latin typeface="g_d0_f3"/>
              </a:rPr>
              <a:t> 2002)</a:t>
            </a:r>
            <a:r>
              <a:rPr lang="et-EE" dirty="0"/>
              <a:t>.</a:t>
            </a:r>
            <a:endParaRPr lang="en-GB" noProof="0" dirty="0"/>
          </a:p>
        </p:txBody>
      </p:sp>
      <p:cxnSp>
        <p:nvCxnSpPr>
          <p:cNvPr id="11268" name="Straight Connector 4"/>
          <p:cNvCxnSpPr>
            <a:cxnSpLocks noChangeShapeType="1"/>
          </p:cNvCxnSpPr>
          <p:nvPr/>
        </p:nvCxnSpPr>
        <p:spPr bwMode="auto">
          <a:xfrm rot="5400000">
            <a:off x="4114825" y="866973"/>
            <a:ext cx="649288" cy="287338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1" y="-47604"/>
            <a:ext cx="11136560" cy="70823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170168" y="6404431"/>
            <a:ext cx="304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FontTx/>
              <a:buNone/>
            </a:pPr>
            <a:r>
              <a:rPr lang="et-EE" sz="1600" i="1" dirty="0" err="1">
                <a:solidFill>
                  <a:srgbClr val="000000"/>
                </a:solidFill>
              </a:rPr>
              <a:t>Source</a:t>
            </a:r>
            <a:r>
              <a:rPr lang="et-EE" sz="1600" i="1" dirty="0">
                <a:solidFill>
                  <a:srgbClr val="000000"/>
                </a:solidFill>
              </a:rPr>
              <a:t>: </a:t>
            </a:r>
            <a:r>
              <a:rPr lang="et-EE" sz="1600" i="1" dirty="0" err="1">
                <a:solidFill>
                  <a:srgbClr val="000000"/>
                </a:solidFill>
              </a:rPr>
              <a:t>Bathelt</a:t>
            </a:r>
            <a:r>
              <a:rPr lang="et-EE" sz="1600" i="1" dirty="0">
                <a:solidFill>
                  <a:srgbClr val="000000"/>
                </a:solidFill>
              </a:rPr>
              <a:t> et </a:t>
            </a:r>
            <a:r>
              <a:rPr lang="et-EE" sz="1600" i="1" dirty="0" err="1">
                <a:solidFill>
                  <a:srgbClr val="000000"/>
                </a:solidFill>
              </a:rPr>
              <a:t>al</a:t>
            </a:r>
            <a:r>
              <a:rPr lang="et-EE" sz="1600" i="1" dirty="0">
                <a:solidFill>
                  <a:srgbClr val="000000"/>
                </a:solidFill>
              </a:rPr>
              <a:t> 2004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E10C4905-B2BE-DB03-5D50-3F4BC7AC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" y="33911"/>
            <a:ext cx="8345034" cy="6923482"/>
          </a:xfrm>
          <a:prstGeom prst="rect">
            <a:avLst/>
          </a:prstGeom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772816"/>
            <a:ext cx="2736304" cy="707886"/>
          </a:xfrm>
        </p:spPr>
        <p:txBody>
          <a:bodyPr/>
          <a:lstStyle/>
          <a:p>
            <a:pPr algn="ctr" eaLnBrk="1" hangingPunct="1"/>
            <a:r>
              <a:rPr lang="et-EE" sz="4000" dirty="0"/>
              <a:t>Business </a:t>
            </a:r>
            <a:r>
              <a:rPr lang="et-EE" sz="4000" dirty="0" err="1"/>
              <a:t>is</a:t>
            </a:r>
            <a:r>
              <a:rPr lang="et-EE" sz="4000" dirty="0"/>
              <a:t> a </a:t>
            </a:r>
            <a:r>
              <a:rPr lang="et-EE" sz="4000" dirty="0" err="1"/>
              <a:t>social</a:t>
            </a:r>
            <a:r>
              <a:rPr lang="et-EE" sz="4000" dirty="0"/>
              <a:t> </a:t>
            </a:r>
            <a:r>
              <a:rPr lang="et-EE" sz="4000" dirty="0" err="1"/>
              <a:t>matter</a:t>
            </a:r>
            <a:endParaRPr lang="en-GB" sz="4000" dirty="0"/>
          </a:p>
        </p:txBody>
      </p:sp>
      <p:cxnSp>
        <p:nvCxnSpPr>
          <p:cNvPr id="7" name="Sirgkonnektor 6">
            <a:extLst>
              <a:ext uri="{FF2B5EF4-FFF2-40B4-BE49-F238E27FC236}">
                <a16:creationId xmlns:a16="http://schemas.microsoft.com/office/drawing/2014/main" id="{F0708B8F-FD66-A6B3-F737-9910243B624F}"/>
              </a:ext>
            </a:extLst>
          </p:cNvPr>
          <p:cNvCxnSpPr>
            <a:cxnSpLocks/>
          </p:cNvCxnSpPr>
          <p:nvPr/>
        </p:nvCxnSpPr>
        <p:spPr bwMode="auto">
          <a:xfrm>
            <a:off x="8354158" y="27464"/>
            <a:ext cx="0" cy="67966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395539" y="177463"/>
            <a:ext cx="8162925" cy="1446550"/>
          </a:xfrm>
        </p:spPr>
        <p:txBody>
          <a:bodyPr/>
          <a:lstStyle/>
          <a:p>
            <a:pPr algn="ctr" eaLnBrk="1" hangingPunct="1"/>
            <a:r>
              <a:rPr lang="en-GB" noProof="0" dirty="0"/>
              <a:t>HEI in the regional innovation system (RIS)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432425" y="3586164"/>
            <a:ext cx="1931988" cy="935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 b="1" dirty="0" err="1">
                <a:latin typeface="Calibri" pitchFamily="34" charset="0"/>
              </a:rPr>
              <a:t>Regional</a:t>
            </a:r>
            <a:r>
              <a:rPr lang="et-EE" b="1" dirty="0">
                <a:latin typeface="Calibri" pitchFamily="34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et-EE" b="1" dirty="0">
                <a:latin typeface="Calibri" pitchFamily="34" charset="0"/>
              </a:rPr>
              <a:t>HEI</a:t>
            </a:r>
            <a:endParaRPr lang="et-EE" sz="36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5588" y="1844676"/>
            <a:ext cx="2114550" cy="8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 sz="2000" b="1" dirty="0" err="1">
                <a:latin typeface="Calibri" pitchFamily="34" charset="0"/>
              </a:rPr>
              <a:t>National</a:t>
            </a:r>
            <a:r>
              <a:rPr lang="et-EE" sz="2000" b="1" dirty="0">
                <a:latin typeface="Calibri" pitchFamily="34" charset="0"/>
              </a:rPr>
              <a:t> </a:t>
            </a:r>
            <a:r>
              <a:rPr lang="et-EE" sz="2000" b="1" dirty="0" err="1">
                <a:latin typeface="Calibri" pitchFamily="34" charset="0"/>
              </a:rPr>
              <a:t>university/ies</a:t>
            </a:r>
            <a:endParaRPr lang="et-EE" sz="3200" b="1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712076" y="2036764"/>
            <a:ext cx="2487613" cy="506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 sz="2000" b="1">
                <a:latin typeface="Calibri" pitchFamily="34" charset="0"/>
              </a:rPr>
              <a:t>State agencies</a:t>
            </a:r>
            <a:endParaRPr lang="et-EE" sz="3200" b="1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92314" y="1844676"/>
            <a:ext cx="3200401" cy="9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 sz="2000" b="1" dirty="0" err="1">
                <a:latin typeface="Calibri" pitchFamily="34" charset="0"/>
              </a:rPr>
              <a:t>Foreign</a:t>
            </a:r>
            <a:r>
              <a:rPr lang="et-EE" sz="2000" b="1" dirty="0">
                <a:latin typeface="Calibri" pitchFamily="34" charset="0"/>
              </a:rPr>
              <a:t> </a:t>
            </a:r>
            <a:r>
              <a:rPr lang="et-EE" sz="2000" b="1" dirty="0" err="1">
                <a:latin typeface="Calibri" pitchFamily="34" charset="0"/>
              </a:rPr>
              <a:t>partners</a:t>
            </a:r>
            <a:r>
              <a:rPr lang="et-EE" sz="2000" b="1" dirty="0">
                <a:latin typeface="Calibri" pitchFamily="34" charset="0"/>
              </a:rPr>
              <a:t> (</a:t>
            </a:r>
            <a:r>
              <a:rPr lang="et-EE" sz="2000" b="1" dirty="0" err="1">
                <a:latin typeface="Calibri" pitchFamily="34" charset="0"/>
              </a:rPr>
              <a:t>universities</a:t>
            </a:r>
            <a:r>
              <a:rPr lang="et-EE" sz="2000" b="1" dirty="0">
                <a:latin typeface="Calibri" pitchFamily="34" charset="0"/>
              </a:rPr>
              <a:t>, </a:t>
            </a:r>
            <a:r>
              <a:rPr lang="et-EE" sz="2000" b="1" dirty="0" err="1">
                <a:latin typeface="Calibri" pitchFamily="34" charset="0"/>
              </a:rPr>
              <a:t>agencies</a:t>
            </a:r>
            <a:r>
              <a:rPr lang="et-EE" sz="2000" b="1" dirty="0">
                <a:latin typeface="Calibri" pitchFamily="34" charset="0"/>
              </a:rPr>
              <a:t>, etc.)</a:t>
            </a:r>
            <a:endParaRPr lang="et-EE" sz="3200" b="1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08889" y="3586164"/>
            <a:ext cx="2808287" cy="935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>
                <a:latin typeface="Calibri" pitchFamily="34" charset="0"/>
              </a:rPr>
              <a:t>Regional development agency</a:t>
            </a:r>
            <a:endParaRPr lang="et-EE" sz="360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279651" y="3789363"/>
            <a:ext cx="257492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 dirty="0" err="1">
                <a:latin typeface="Calibri" pitchFamily="34" charset="0"/>
              </a:rPr>
              <a:t>Public</a:t>
            </a:r>
            <a:r>
              <a:rPr lang="et-EE" dirty="0">
                <a:latin typeface="Calibri" pitchFamily="34" charset="0"/>
              </a:rPr>
              <a:t> </a:t>
            </a:r>
            <a:r>
              <a:rPr lang="et-EE" dirty="0" err="1">
                <a:latin typeface="Calibri" pitchFamily="34" charset="0"/>
              </a:rPr>
              <a:t>authorities</a:t>
            </a:r>
            <a:endParaRPr lang="et-EE" sz="3600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202614" y="4995863"/>
            <a:ext cx="1844675" cy="901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et-EE" sz="1000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t-EE">
                <a:latin typeface="Calibri" pitchFamily="34" charset="0"/>
              </a:rPr>
              <a:t>Enterprises</a:t>
            </a:r>
            <a:endParaRPr lang="et-EE" sz="36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716464" y="5570538"/>
            <a:ext cx="1666875" cy="1027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 dirty="0" err="1">
                <a:latin typeface="Calibri" pitchFamily="34" charset="0"/>
              </a:rPr>
              <a:t>Vocational</a:t>
            </a:r>
            <a:r>
              <a:rPr lang="et-EE" dirty="0">
                <a:latin typeface="Calibri" pitchFamily="34" charset="0"/>
              </a:rPr>
              <a:t> </a:t>
            </a:r>
            <a:r>
              <a:rPr lang="et-EE" dirty="0" err="1">
                <a:latin typeface="Calibri" pitchFamily="34" charset="0"/>
              </a:rPr>
              <a:t>schools</a:t>
            </a:r>
            <a:endParaRPr lang="et-EE" sz="3600" dirty="0"/>
          </a:p>
        </p:txBody>
      </p:sp>
      <p:cxnSp>
        <p:nvCxnSpPr>
          <p:cNvPr id="25611" name="AutoShape 11"/>
          <p:cNvCxnSpPr>
            <a:cxnSpLocks noChangeShapeType="1"/>
          </p:cNvCxnSpPr>
          <p:nvPr/>
        </p:nvCxnSpPr>
        <p:spPr bwMode="auto">
          <a:xfrm>
            <a:off x="6383338" y="2762251"/>
            <a:ext cx="0" cy="9747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612" name="AutoShape 12"/>
          <p:cNvCxnSpPr>
            <a:cxnSpLocks noChangeShapeType="1"/>
          </p:cNvCxnSpPr>
          <p:nvPr/>
        </p:nvCxnSpPr>
        <p:spPr bwMode="auto">
          <a:xfrm rot="10800000" flipV="1">
            <a:off x="7132639" y="2565401"/>
            <a:ext cx="1266825" cy="1255713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5613" name="AutoShape 13"/>
          <p:cNvCxnSpPr>
            <a:cxnSpLocks noChangeShapeType="1"/>
          </p:cNvCxnSpPr>
          <p:nvPr/>
        </p:nvCxnSpPr>
        <p:spPr bwMode="auto">
          <a:xfrm>
            <a:off x="9009063" y="2528889"/>
            <a:ext cx="0" cy="12922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614" name="AutoShape 14"/>
          <p:cNvCxnSpPr>
            <a:cxnSpLocks noChangeShapeType="1"/>
          </p:cNvCxnSpPr>
          <p:nvPr/>
        </p:nvCxnSpPr>
        <p:spPr bwMode="auto">
          <a:xfrm>
            <a:off x="4684714" y="2654300"/>
            <a:ext cx="1025525" cy="1208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873376" y="4805364"/>
            <a:ext cx="1666875" cy="1025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>
                <a:latin typeface="Calibri" pitchFamily="34" charset="0"/>
              </a:rPr>
              <a:t>Secondary schools</a:t>
            </a:r>
            <a:endParaRPr lang="et-EE" sz="360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465888" y="5570538"/>
            <a:ext cx="1668462" cy="1027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 dirty="0">
                <a:latin typeface="Calibri" pitchFamily="34" charset="0"/>
              </a:rPr>
              <a:t>NGOs</a:t>
            </a:r>
            <a:endParaRPr lang="et-EE" sz="3600" dirty="0"/>
          </a:p>
        </p:txBody>
      </p:sp>
      <p:cxnSp>
        <p:nvCxnSpPr>
          <p:cNvPr id="25619" name="AutoShape 19"/>
          <p:cNvCxnSpPr>
            <a:cxnSpLocks noChangeShapeType="1"/>
          </p:cNvCxnSpPr>
          <p:nvPr/>
        </p:nvCxnSpPr>
        <p:spPr bwMode="auto">
          <a:xfrm flipH="1">
            <a:off x="6242916" y="4429833"/>
            <a:ext cx="125413" cy="1527175"/>
          </a:xfrm>
          <a:prstGeom prst="straightConnector1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25620" name="AutoShape 20"/>
          <p:cNvCxnSpPr>
            <a:cxnSpLocks noChangeShapeType="1"/>
          </p:cNvCxnSpPr>
          <p:nvPr/>
        </p:nvCxnSpPr>
        <p:spPr bwMode="auto">
          <a:xfrm>
            <a:off x="7032104" y="4077073"/>
            <a:ext cx="1413396" cy="1185491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25621" name="AutoShape 21"/>
          <p:cNvCxnSpPr>
            <a:cxnSpLocks noChangeShapeType="1"/>
          </p:cNvCxnSpPr>
          <p:nvPr/>
        </p:nvCxnSpPr>
        <p:spPr bwMode="auto">
          <a:xfrm>
            <a:off x="6721476" y="4370388"/>
            <a:ext cx="1102717" cy="1409700"/>
          </a:xfrm>
          <a:prstGeom prst="straightConnector1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25622" name="AutoShape 22"/>
          <p:cNvCxnSpPr>
            <a:cxnSpLocks noChangeShapeType="1"/>
          </p:cNvCxnSpPr>
          <p:nvPr/>
        </p:nvCxnSpPr>
        <p:spPr bwMode="auto">
          <a:xfrm flipH="1">
            <a:off x="4275138" y="4252914"/>
            <a:ext cx="1435100" cy="1076325"/>
          </a:xfrm>
          <a:prstGeom prst="straightConnector1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25623" name="AutoShape 23"/>
          <p:cNvCxnSpPr>
            <a:cxnSpLocks noChangeShapeType="1"/>
          </p:cNvCxnSpPr>
          <p:nvPr/>
        </p:nvCxnSpPr>
        <p:spPr bwMode="auto">
          <a:xfrm>
            <a:off x="9009063" y="4370388"/>
            <a:ext cx="0" cy="817562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25624" name="Text Box 8"/>
          <p:cNvSpPr txBox="1">
            <a:spLocks noChangeArrowheads="1"/>
          </p:cNvSpPr>
          <p:nvPr/>
        </p:nvSpPr>
        <p:spPr bwMode="auto">
          <a:xfrm>
            <a:off x="2208214" y="3213100"/>
            <a:ext cx="2573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t-EE" sz="4000" b="1">
                <a:latin typeface="Calibri" pitchFamily="34" charset="0"/>
              </a:rPr>
              <a:t>RIS</a:t>
            </a:r>
            <a:endParaRPr lang="et-EE" sz="5400" b="1"/>
          </a:p>
        </p:txBody>
      </p:sp>
      <p:sp>
        <p:nvSpPr>
          <p:cNvPr id="25625" name="Rounded Rectangle 26"/>
          <p:cNvSpPr>
            <a:spLocks noChangeArrowheads="1"/>
          </p:cNvSpPr>
          <p:nvPr/>
        </p:nvSpPr>
        <p:spPr bwMode="auto">
          <a:xfrm>
            <a:off x="2135188" y="3284539"/>
            <a:ext cx="8424862" cy="34575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t-EE"/>
          </a:p>
        </p:txBody>
      </p:sp>
      <p:sp>
        <p:nvSpPr>
          <p:cNvPr id="25626" name="Freeform 27"/>
          <p:cNvSpPr>
            <a:spLocks/>
          </p:cNvSpPr>
          <p:nvPr/>
        </p:nvSpPr>
        <p:spPr bwMode="auto">
          <a:xfrm>
            <a:off x="4079875" y="3468688"/>
            <a:ext cx="4445000" cy="3046412"/>
          </a:xfrm>
          <a:custGeom>
            <a:avLst/>
            <a:gdLst>
              <a:gd name="T0" fmla="*/ 2450197 w 4555671"/>
              <a:gd name="T1" fmla="*/ 373910 h 3046185"/>
              <a:gd name="T2" fmla="*/ 2963456 w 4555671"/>
              <a:gd name="T3" fmla="*/ 47195 h 3046185"/>
              <a:gd name="T4" fmla="*/ 3687515 w 4555671"/>
              <a:gd name="T5" fmla="*/ 657065 h 3046185"/>
              <a:gd name="T6" fmla="*/ 3770005 w 4555671"/>
              <a:gd name="T7" fmla="*/ 1833251 h 3046185"/>
              <a:gd name="T8" fmla="*/ 3293405 w 4555671"/>
              <a:gd name="T9" fmla="*/ 2595592 h 3046185"/>
              <a:gd name="T10" fmla="*/ 1771965 w 4555671"/>
              <a:gd name="T11" fmla="*/ 2954977 h 3046185"/>
              <a:gd name="T12" fmla="*/ 644629 w 4555671"/>
              <a:gd name="T13" fmla="*/ 2944090 h 3046185"/>
              <a:gd name="T14" fmla="*/ 85543 w 4555671"/>
              <a:gd name="T15" fmla="*/ 2334215 h 3046185"/>
              <a:gd name="T16" fmla="*/ 131370 w 4555671"/>
              <a:gd name="T17" fmla="*/ 1441191 h 3046185"/>
              <a:gd name="T18" fmla="*/ 598802 w 4555671"/>
              <a:gd name="T19" fmla="*/ 308566 h 3046185"/>
              <a:gd name="T20" fmla="*/ 1542832 w 4555671"/>
              <a:gd name="T21" fmla="*/ 526376 h 3046185"/>
              <a:gd name="T22" fmla="*/ 1487839 w 4555671"/>
              <a:gd name="T23" fmla="*/ 537268 h 3046185"/>
              <a:gd name="T24" fmla="*/ 1524500 w 4555671"/>
              <a:gd name="T25" fmla="*/ 526376 h 30461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55671"/>
              <a:gd name="T40" fmla="*/ 0 h 3046185"/>
              <a:gd name="T41" fmla="*/ 4555671 w 4555671"/>
              <a:gd name="T42" fmla="*/ 3046185 h 30461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55671" h="3046185">
                <a:moveTo>
                  <a:pt x="2910114" y="373742"/>
                </a:moveTo>
                <a:cubicBezTo>
                  <a:pt x="3092449" y="186871"/>
                  <a:pt x="3274785" y="0"/>
                  <a:pt x="3519714" y="47171"/>
                </a:cubicBezTo>
                <a:cubicBezTo>
                  <a:pt x="3764643" y="94342"/>
                  <a:pt x="4220029" y="359228"/>
                  <a:pt x="4379686" y="656771"/>
                </a:cubicBezTo>
                <a:cubicBezTo>
                  <a:pt x="4539343" y="954314"/>
                  <a:pt x="4555671" y="1509485"/>
                  <a:pt x="4477657" y="1832428"/>
                </a:cubicBezTo>
                <a:cubicBezTo>
                  <a:pt x="4399643" y="2155371"/>
                  <a:pt x="4307114" y="2407557"/>
                  <a:pt x="3911600" y="2594428"/>
                </a:cubicBezTo>
                <a:cubicBezTo>
                  <a:pt x="3516086" y="2781299"/>
                  <a:pt x="2628900" y="2895599"/>
                  <a:pt x="2104572" y="2953656"/>
                </a:cubicBezTo>
                <a:cubicBezTo>
                  <a:pt x="1580244" y="3011713"/>
                  <a:pt x="1099458" y="3046185"/>
                  <a:pt x="765629" y="2942771"/>
                </a:cubicBezTo>
                <a:cubicBezTo>
                  <a:pt x="431800" y="2839357"/>
                  <a:pt x="203200" y="2583543"/>
                  <a:pt x="101600" y="2333171"/>
                </a:cubicBezTo>
                <a:cubicBezTo>
                  <a:pt x="0" y="2082800"/>
                  <a:pt x="54429" y="1777999"/>
                  <a:pt x="156029" y="1440542"/>
                </a:cubicBezTo>
                <a:cubicBezTo>
                  <a:pt x="257629" y="1103085"/>
                  <a:pt x="431800" y="460828"/>
                  <a:pt x="711200" y="308428"/>
                </a:cubicBezTo>
                <a:cubicBezTo>
                  <a:pt x="990600" y="156028"/>
                  <a:pt x="1656443" y="488042"/>
                  <a:pt x="1832429" y="526142"/>
                </a:cubicBezTo>
                <a:cubicBezTo>
                  <a:pt x="2008415" y="564242"/>
                  <a:pt x="1770743" y="537028"/>
                  <a:pt x="1767114" y="537028"/>
                </a:cubicBezTo>
                <a:cubicBezTo>
                  <a:pt x="1763485" y="537028"/>
                  <a:pt x="1787071" y="531585"/>
                  <a:pt x="1810657" y="526142"/>
                </a:cubicBezTo>
              </a:path>
            </a:pathLst>
          </a:custGeom>
          <a:noFill/>
          <a:ln w="44450" cap="flat" cmpd="sng" algn="ctr">
            <a:solidFill>
              <a:srgbClr val="0070C0"/>
            </a:solidFill>
            <a:prstDash val="sysDash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5627" name="TextBox 28"/>
          <p:cNvSpPr txBox="1">
            <a:spLocks noChangeArrowheads="1"/>
          </p:cNvSpPr>
          <p:nvPr/>
        </p:nvSpPr>
        <p:spPr bwMode="auto">
          <a:xfrm>
            <a:off x="1992314" y="2781301"/>
            <a:ext cx="813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t-EE" b="1" dirty="0">
                <a:solidFill>
                  <a:srgbClr val="FF0000"/>
                </a:solidFill>
              </a:rPr>
              <a:t>(G L O B A L)  P  I   P   E   L   I   N   E   S</a:t>
            </a:r>
          </a:p>
        </p:txBody>
      </p:sp>
      <p:sp>
        <p:nvSpPr>
          <p:cNvPr id="25628" name="TextBox 29"/>
          <p:cNvSpPr txBox="1">
            <a:spLocks noChangeArrowheads="1"/>
          </p:cNvSpPr>
          <p:nvPr/>
        </p:nvSpPr>
        <p:spPr bwMode="auto">
          <a:xfrm>
            <a:off x="4727576" y="4659658"/>
            <a:ext cx="3313113" cy="461665"/>
          </a:xfrm>
          <a:prstGeom prst="rect">
            <a:avLst/>
          </a:prstGeom>
          <a:noFill/>
          <a:ln w="50800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t-EE" b="1" dirty="0">
                <a:solidFill>
                  <a:srgbClr val="0070C0"/>
                </a:solidFill>
              </a:rPr>
              <a:t>L O C A L  B U Z Z</a:t>
            </a:r>
          </a:p>
        </p:txBody>
      </p:sp>
      <p:cxnSp>
        <p:nvCxnSpPr>
          <p:cNvPr id="29" name="AutoShape 20"/>
          <p:cNvCxnSpPr>
            <a:cxnSpLocks noChangeShapeType="1"/>
          </p:cNvCxnSpPr>
          <p:nvPr/>
        </p:nvCxnSpPr>
        <p:spPr bwMode="auto">
          <a:xfrm>
            <a:off x="7032104" y="4005064"/>
            <a:ext cx="1152128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32" name="AutoShape 20"/>
          <p:cNvCxnSpPr>
            <a:cxnSpLocks noChangeShapeType="1"/>
          </p:cNvCxnSpPr>
          <p:nvPr/>
        </p:nvCxnSpPr>
        <p:spPr bwMode="auto">
          <a:xfrm flipH="1">
            <a:off x="4540250" y="4077072"/>
            <a:ext cx="1169988" cy="144016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68778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847528" y="620688"/>
            <a:ext cx="8162925" cy="769938"/>
          </a:xfrm>
        </p:spPr>
        <p:txBody>
          <a:bodyPr/>
          <a:lstStyle/>
          <a:p>
            <a:pPr eaLnBrk="1" hangingPunct="1"/>
            <a:r>
              <a:rPr lang="et-EE" b="1" noProof="0" dirty="0"/>
              <a:t>M</a:t>
            </a:r>
            <a:r>
              <a:rPr lang="en-GB" b="1" noProof="0" dirty="0"/>
              <a:t>ain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2060848"/>
            <a:ext cx="11521280" cy="5040289"/>
          </a:xfrm>
        </p:spPr>
        <p:txBody>
          <a:bodyPr/>
          <a:lstStyle/>
          <a:p>
            <a:pPr eaLnBrk="1" hangingPunct="1">
              <a:defRPr/>
            </a:pPr>
            <a:r>
              <a:rPr lang="et-EE" dirty="0" err="1"/>
              <a:t>What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a </a:t>
            </a:r>
            <a:r>
              <a:rPr lang="et-EE" dirty="0" err="1"/>
              <a:t>regional</a:t>
            </a:r>
            <a:r>
              <a:rPr lang="et-EE" dirty="0"/>
              <a:t> HEI (RHEI), and </a:t>
            </a:r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does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differ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a </a:t>
            </a:r>
            <a:r>
              <a:rPr lang="et-EE" dirty="0" err="1"/>
              <a:t>classical</a:t>
            </a:r>
            <a:r>
              <a:rPr lang="et-EE" dirty="0"/>
              <a:t> </a:t>
            </a:r>
            <a:r>
              <a:rPr lang="et-EE" dirty="0" err="1"/>
              <a:t>university</a:t>
            </a:r>
            <a:r>
              <a:rPr lang="et-EE" dirty="0"/>
              <a:t>?</a:t>
            </a:r>
          </a:p>
          <a:p>
            <a:pPr eaLnBrk="1" hangingPunct="1">
              <a:defRPr/>
            </a:pPr>
            <a:r>
              <a:rPr lang="en-GB" dirty="0"/>
              <a:t>How to create</a:t>
            </a:r>
            <a:r>
              <a:rPr lang="et-EE" dirty="0"/>
              <a:t> </a:t>
            </a:r>
            <a:r>
              <a:rPr lang="en-GB" dirty="0"/>
              <a:t>an improved regional development </a:t>
            </a:r>
            <a:r>
              <a:rPr lang="et-EE" dirty="0"/>
              <a:t>(RD) </a:t>
            </a:r>
            <a:r>
              <a:rPr lang="en-GB" dirty="0"/>
              <a:t>capacity through the involvement of higher educational institutions</a:t>
            </a:r>
            <a:r>
              <a:rPr lang="et-EE" dirty="0"/>
              <a:t> (HEI)</a:t>
            </a:r>
            <a:r>
              <a:rPr lang="en-GB" dirty="0"/>
              <a:t>?</a:t>
            </a:r>
          </a:p>
          <a:p>
            <a:pPr eaLnBrk="1" hangingPunct="1">
              <a:defRPr/>
            </a:pPr>
            <a:r>
              <a:rPr lang="et-EE" noProof="0" dirty="0" err="1"/>
              <a:t>What</a:t>
            </a:r>
            <a:r>
              <a:rPr lang="et-EE" noProof="0" dirty="0"/>
              <a:t> are </a:t>
            </a:r>
            <a:r>
              <a:rPr lang="en-GB" noProof="0" dirty="0"/>
              <a:t>the inner processes and environments whereby HEI</a:t>
            </a:r>
            <a:r>
              <a:rPr lang="et-EE" dirty="0"/>
              <a:t>s</a:t>
            </a:r>
            <a:r>
              <a:rPr lang="en-GB" noProof="0" dirty="0"/>
              <a:t> and other regional innovation structures operate</a:t>
            </a:r>
            <a:r>
              <a:rPr lang="et-EE" dirty="0"/>
              <a:t>?</a:t>
            </a:r>
          </a:p>
          <a:p>
            <a:pPr eaLnBrk="1" hangingPunct="1">
              <a:defRPr/>
            </a:pPr>
            <a:r>
              <a:rPr lang="en-GB" noProof="0" dirty="0"/>
              <a:t>How </a:t>
            </a:r>
            <a:r>
              <a:rPr lang="et-EE" noProof="0" dirty="0" err="1"/>
              <a:t>can</a:t>
            </a:r>
            <a:r>
              <a:rPr lang="et-EE" noProof="0" dirty="0"/>
              <a:t> </a:t>
            </a:r>
            <a:r>
              <a:rPr lang="et-EE" noProof="0" dirty="0" err="1"/>
              <a:t>RHEIs</a:t>
            </a:r>
            <a:r>
              <a:rPr lang="en-GB" noProof="0" dirty="0"/>
              <a:t> be more </a:t>
            </a:r>
            <a:r>
              <a:rPr lang="et-EE" noProof="0" dirty="0" err="1"/>
              <a:t>effective</a:t>
            </a:r>
            <a:r>
              <a:rPr lang="et-EE" noProof="0" dirty="0"/>
              <a:t> and </a:t>
            </a:r>
            <a:r>
              <a:rPr lang="et-EE" dirty="0" err="1"/>
              <a:t>achieve</a:t>
            </a:r>
            <a:r>
              <a:rPr lang="et-EE" dirty="0"/>
              <a:t> </a:t>
            </a:r>
            <a:r>
              <a:rPr lang="et-EE" dirty="0" err="1"/>
              <a:t>resilience</a:t>
            </a:r>
            <a:r>
              <a:rPr lang="et-EE" dirty="0"/>
              <a:t>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long</a:t>
            </a:r>
            <a:r>
              <a:rPr lang="et-EE" dirty="0"/>
              <a:t> </a:t>
            </a:r>
            <a:r>
              <a:rPr lang="et-EE" dirty="0" err="1"/>
              <a:t>run</a:t>
            </a:r>
            <a:r>
              <a:rPr lang="et-EE" dirty="0"/>
              <a:t>?</a:t>
            </a:r>
          </a:p>
          <a:p>
            <a:pPr marL="0" indent="0" eaLnBrk="1" hangingPunct="1">
              <a:buNone/>
              <a:defRPr/>
            </a:pPr>
            <a:endParaRPr lang="et-EE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18381</TotalTime>
  <Words>2132</Words>
  <Application>Microsoft Office PowerPoint</Application>
  <PresentationFormat>Laiekraan</PresentationFormat>
  <Paragraphs>246</Paragraphs>
  <Slides>32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32</vt:i4>
      </vt:variant>
    </vt:vector>
  </HeadingPairs>
  <TitlesOfParts>
    <vt:vector size="41" baseType="lpstr">
      <vt:lpstr>Arial</vt:lpstr>
      <vt:lpstr>Calibri</vt:lpstr>
      <vt:lpstr>Comic Sans MS</vt:lpstr>
      <vt:lpstr>g_d0_f3</vt:lpstr>
      <vt:lpstr>Times</vt:lpstr>
      <vt:lpstr>Times New Roman</vt:lpstr>
      <vt:lpstr>Verdana</vt:lpstr>
      <vt:lpstr>Wingdings</vt:lpstr>
      <vt:lpstr>Bold Stripes</vt:lpstr>
      <vt:lpstr>Higher educational institutions’ in regional development. The case of the University Tartu  Pärnu College</vt:lpstr>
      <vt:lpstr>Regional higher education institutions in regional leadership and development</vt:lpstr>
      <vt:lpstr>Being Resilient Between the Region and the Higher Education System? Views on Regional Higher Education Institutions in Estonia and Finland</vt:lpstr>
      <vt:lpstr>Northern and Eastern peripheries</vt:lpstr>
      <vt:lpstr>Periphery of the periphery</vt:lpstr>
      <vt:lpstr>R&amp;D = Innovation</vt:lpstr>
      <vt:lpstr>Business is a social matter</vt:lpstr>
      <vt:lpstr>HEI in the regional innovation system (RIS)</vt:lpstr>
      <vt:lpstr>Main questions</vt:lpstr>
      <vt:lpstr>HEI in regional development</vt:lpstr>
      <vt:lpstr>HEIs stimulating economic development</vt:lpstr>
      <vt:lpstr>PowerPointi esitlus</vt:lpstr>
      <vt:lpstr>HEIs increasing regional competitiveness. How?</vt:lpstr>
      <vt:lpstr>Narrow R&amp;D versus broadly based innovation policy</vt:lpstr>
      <vt:lpstr>HEIs in peripheries: DUI ja CCI type RIS </vt:lpstr>
      <vt:lpstr> RHEIs contributing changes!</vt:lpstr>
      <vt:lpstr>RHEI as a development Anchor Institution</vt:lpstr>
      <vt:lpstr>How does the presence of RHEIs impact the agency of a peripheral region? </vt:lpstr>
      <vt:lpstr>How regional HEIs can be more effective?</vt:lpstr>
      <vt:lpstr>More findings</vt:lpstr>
      <vt:lpstr>PowerPointi esitlus</vt:lpstr>
      <vt:lpstr>University consortiums in Finland</vt:lpstr>
      <vt:lpstr>University consortia’s roles</vt:lpstr>
      <vt:lpstr>The case of the University Tartu  Pärnu College</vt:lpstr>
      <vt:lpstr>Regional HEIs in Estonia</vt:lpstr>
      <vt:lpstr>Regional HEIs in Estonia</vt:lpstr>
      <vt:lpstr>Why regional HEIs were set up?</vt:lpstr>
      <vt:lpstr>Estonian VS Finnish RHEIs</vt:lpstr>
      <vt:lpstr>The presence and future of RHEIs?</vt:lpstr>
      <vt:lpstr>PowerPointi esitlus</vt:lpstr>
      <vt:lpstr>Research &amp; Development Department</vt:lpstr>
      <vt:lpstr>KOBAR/CLUSTER  KOBAR2  KOBAR3</vt:lpstr>
    </vt:vector>
  </TitlesOfParts>
  <Company>TÜ Pärnu Kolledž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Ülikooli Pärnu kolledž</dc:title>
  <dc:creator>Garri</dc:creator>
  <cp:lastModifiedBy>Ain Hinsberg</cp:lastModifiedBy>
  <cp:revision>224</cp:revision>
  <cp:lastPrinted>2014-02-03T14:57:55Z</cp:lastPrinted>
  <dcterms:created xsi:type="dcterms:W3CDTF">2003-01-28T14:32:56Z</dcterms:created>
  <dcterms:modified xsi:type="dcterms:W3CDTF">2023-08-23T06:22:10Z</dcterms:modified>
</cp:coreProperties>
</file>