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3" r:id="rId2"/>
  </p:sldMasterIdLst>
  <p:notesMasterIdLst>
    <p:notesMasterId r:id="rId27"/>
  </p:notesMasterIdLst>
  <p:sldIdLst>
    <p:sldId id="256" r:id="rId3"/>
    <p:sldId id="326" r:id="rId4"/>
    <p:sldId id="402" r:id="rId5"/>
    <p:sldId id="355" r:id="rId6"/>
    <p:sldId id="356" r:id="rId7"/>
    <p:sldId id="357" r:id="rId8"/>
    <p:sldId id="358" r:id="rId9"/>
    <p:sldId id="359" r:id="rId10"/>
    <p:sldId id="360" r:id="rId11"/>
    <p:sldId id="403" r:id="rId12"/>
    <p:sldId id="363" r:id="rId13"/>
    <p:sldId id="364" r:id="rId14"/>
    <p:sldId id="365" r:id="rId15"/>
    <p:sldId id="399" r:id="rId16"/>
    <p:sldId id="366" r:id="rId17"/>
    <p:sldId id="367" r:id="rId18"/>
    <p:sldId id="265" r:id="rId19"/>
    <p:sldId id="371" r:id="rId20"/>
    <p:sldId id="380" r:id="rId21"/>
    <p:sldId id="372" r:id="rId22"/>
    <p:sldId id="375" r:id="rId23"/>
    <p:sldId id="379" r:id="rId24"/>
    <p:sldId id="381" r:id="rId25"/>
    <p:sldId id="338" r:id="rId26"/>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472C4"/>
    <a:srgbClr val="FFC000"/>
    <a:srgbClr val="FFFFFF"/>
    <a:srgbClr val="5B9BD5"/>
    <a:srgbClr val="0033A0"/>
    <a:srgbClr val="5A6CC6"/>
    <a:srgbClr val="FF6D4B"/>
    <a:srgbClr val="FF995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e laad 2 – rõh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Kujunduslaad 2 – rõhk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Kujunduslaad 1 – rõhk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Laadi ja ruudustikut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72065" autoAdjust="0"/>
  </p:normalViewPr>
  <p:slideViewPr>
    <p:cSldViewPr snapToGrid="0">
      <p:cViewPr varScale="1">
        <p:scale>
          <a:sx n="48" d="100"/>
          <a:sy n="48" d="100"/>
        </p:scale>
        <p:origin x="12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riigikogu.ee\osakond\ask\Hariduse%20tulevik\L&#245;pparuanne\Joonised\joonis%206.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riigikogu.ee\osakond\ask\Hariduse%20tulevik\L&#245;pparuanne\Joonised\joonis%207.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riigikogu.ee\osakond\ask\Hariduse%20tulevik\L&#245;pparuanne\Joonised\joonis%2011_uu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iigikogu.ee\osakond\ask\Hariduse%20tulevik\L&#245;pparuanne\Joonised\joonis%201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Sheet1!$C$1</c:f>
              <c:strCache>
                <c:ptCount val="1"/>
                <c:pt idx="0">
                  <c:v>dropout_by_end_of_nominal_plus_three</c:v>
                </c:pt>
              </c:strCache>
            </c:strRef>
          </c:tx>
          <c:spPr>
            <a:solidFill>
              <a:srgbClr val="FFFF00"/>
            </a:solidFill>
            <a:ln w="3175">
              <a:solidFill>
                <a:srgbClr val="002060">
                  <a:alpha val="20000"/>
                </a:srgbClr>
              </a:solidFill>
            </a:ln>
            <a:effectLst/>
          </c:spPr>
          <c:invertIfNegative val="0"/>
          <c:dPt>
            <c:idx val="3"/>
            <c:invertIfNegative val="0"/>
            <c:bubble3D val="0"/>
            <c:spPr>
              <a:solidFill>
                <a:srgbClr val="FFFF00"/>
              </a:solidFill>
              <a:ln w="19050">
                <a:solidFill>
                  <a:srgbClr val="002060"/>
                </a:solidFill>
              </a:ln>
              <a:effectLst/>
            </c:spPr>
            <c:extLst>
              <c:ext xmlns:c16="http://schemas.microsoft.com/office/drawing/2014/chart" uri="{C3380CC4-5D6E-409C-BE32-E72D297353CC}">
                <c16:uniqueId val="{00000001-0C33-400D-86EA-207F6724D399}"/>
              </c:ext>
            </c:extLst>
          </c:dPt>
          <c:dLbls>
            <c:dLbl>
              <c:idx val="3"/>
              <c:layout>
                <c:manualLayout>
                  <c:x val="2.9416671066046611E-3"/>
                  <c:y val="9.2592516960682686E-3"/>
                </c:manualLayout>
              </c:layout>
              <c:tx>
                <c:rich>
                  <a:bodyPr/>
                  <a:lstStyle/>
                  <a:p>
                    <a:r>
                      <a:rPr lang="en-US"/>
                      <a:t>32.9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C33-400D-86EA-207F6724D399}"/>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BEL (Pr.)</c:v>
                </c:pt>
                <c:pt idx="1">
                  <c:v>SVN</c:v>
                </c:pt>
                <c:pt idx="2">
                  <c:v>BRA</c:v>
                </c:pt>
                <c:pt idx="3">
                  <c:v>EST</c:v>
                </c:pt>
                <c:pt idx="4">
                  <c:v>SWE</c:v>
                </c:pt>
                <c:pt idx="5">
                  <c:v>CHL</c:v>
                </c:pt>
                <c:pt idx="6">
                  <c:v>BEL (Fl.)</c:v>
                </c:pt>
                <c:pt idx="7">
                  <c:v>PRT</c:v>
                </c:pt>
                <c:pt idx="8">
                  <c:v>AUT</c:v>
                </c:pt>
                <c:pt idx="9">
                  <c:v>ISL</c:v>
                </c:pt>
                <c:pt idx="10">
                  <c:v>AUS</c:v>
                </c:pt>
                <c:pt idx="11">
                  <c:v>FRA</c:v>
                </c:pt>
                <c:pt idx="12">
                  <c:v>USA</c:v>
                </c:pt>
                <c:pt idx="13">
                  <c:v>NOR</c:v>
                </c:pt>
                <c:pt idx="14">
                  <c:v>IRL</c:v>
                </c:pt>
                <c:pt idx="15">
                  <c:v>NLD</c:v>
                </c:pt>
                <c:pt idx="16">
                  <c:v>NZL</c:v>
                </c:pt>
                <c:pt idx="17">
                  <c:v>FIN</c:v>
                </c:pt>
                <c:pt idx="18">
                  <c:v>GBR</c:v>
                </c:pt>
                <c:pt idx="19">
                  <c:v>ISR</c:v>
                </c:pt>
                <c:pt idx="20">
                  <c:v>CHE</c:v>
                </c:pt>
                <c:pt idx="21">
                  <c:v>LTU</c:v>
                </c:pt>
                <c:pt idx="22">
                  <c:v>CAN</c:v>
                </c:pt>
              </c:strCache>
            </c:strRef>
          </c:cat>
          <c:val>
            <c:numRef>
              <c:f>Sheet1!$C$2:$C$24</c:f>
              <c:numCache>
                <c:formatCode>0.00</c:formatCode>
                <c:ptCount val="23"/>
                <c:pt idx="0">
                  <c:v>43.413913726806641</c:v>
                </c:pt>
                <c:pt idx="1">
                  <c:v>39.578578948974609</c:v>
                </c:pt>
                <c:pt idx="2">
                  <c:v>33.718441009521484</c:v>
                </c:pt>
                <c:pt idx="3">
                  <c:v>32.923038482666016</c:v>
                </c:pt>
                <c:pt idx="4">
                  <c:v>31.990898132324219</c:v>
                </c:pt>
                <c:pt idx="5">
                  <c:v>29.931238174438477</c:v>
                </c:pt>
                <c:pt idx="6">
                  <c:v>29.630016326904297</c:v>
                </c:pt>
                <c:pt idx="7">
                  <c:v>25.919921875</c:v>
                </c:pt>
                <c:pt idx="8">
                  <c:v>24.861379623413086</c:v>
                </c:pt>
                <c:pt idx="9">
                  <c:v>22.305953979492188</c:v>
                </c:pt>
                <c:pt idx="10">
                  <c:v>20.952192306518555</c:v>
                </c:pt>
                <c:pt idx="11">
                  <c:v>20.503700256347656</c:v>
                </c:pt>
                <c:pt idx="12">
                  <c:v>19.900798797607422</c:v>
                </c:pt>
                <c:pt idx="13">
                  <c:v>18.813671112060547</c:v>
                </c:pt>
                <c:pt idx="14">
                  <c:v>18.398197174072266</c:v>
                </c:pt>
                <c:pt idx="15">
                  <c:v>18.244287490844727</c:v>
                </c:pt>
                <c:pt idx="16">
                  <c:v>17.619321823120117</c:v>
                </c:pt>
                <c:pt idx="17">
                  <c:v>17.510793685913086</c:v>
                </c:pt>
                <c:pt idx="18">
                  <c:v>14.496064186096191</c:v>
                </c:pt>
                <c:pt idx="19">
                  <c:v>13.789961814880371</c:v>
                </c:pt>
                <c:pt idx="20">
                  <c:v>12.220555305480957</c:v>
                </c:pt>
              </c:numCache>
            </c:numRef>
          </c:val>
          <c:extLst>
            <c:ext xmlns:c16="http://schemas.microsoft.com/office/drawing/2014/chart" uri="{C3380CC4-5D6E-409C-BE32-E72D297353CC}">
              <c16:uniqueId val="{00000002-0C33-400D-86EA-207F6724D399}"/>
            </c:ext>
          </c:extLst>
        </c:ser>
        <c:dLbls>
          <c:showLegendKey val="0"/>
          <c:showVal val="0"/>
          <c:showCatName val="0"/>
          <c:showSerName val="0"/>
          <c:showPercent val="0"/>
          <c:showBubbleSize val="0"/>
        </c:dLbls>
        <c:gapWidth val="22"/>
        <c:axId val="1923161103"/>
        <c:axId val="1923157359"/>
      </c:barChart>
      <c:scatterChart>
        <c:scatterStyle val="lineMarker"/>
        <c:varyColors val="0"/>
        <c:ser>
          <c:idx val="0"/>
          <c:order val="0"/>
          <c:tx>
            <c:strRef>
              <c:f>Sheet1!$B$1</c:f>
              <c:strCache>
                <c:ptCount val="1"/>
                <c:pt idx="0">
                  <c:v>dropout_by_beginning_of_second_year</c:v>
                </c:pt>
              </c:strCache>
            </c:strRef>
          </c:tx>
          <c:spPr>
            <a:ln w="25400" cap="rnd">
              <a:noFill/>
              <a:round/>
            </a:ln>
            <a:effectLst/>
          </c:spPr>
          <c:marker>
            <c:symbol val="diamond"/>
            <c:size val="18"/>
            <c:spPr>
              <a:solidFill>
                <a:schemeClr val="accent1"/>
              </a:solidFill>
              <a:ln w="9525">
                <a:solidFill>
                  <a:srgbClr val="002060"/>
                </a:solidFill>
              </a:ln>
              <a:effectLst/>
            </c:spPr>
          </c:marker>
          <c:dLbls>
            <c:dLbl>
              <c:idx val="3"/>
              <c:layout>
                <c:manualLayout>
                  <c:x val="-3.4968019339570264E-2"/>
                  <c:y val="-6.1242243229136462E-2"/>
                </c:manualLayout>
              </c:layout>
              <c:tx>
                <c:rich>
                  <a:bodyPr/>
                  <a:lstStyle/>
                  <a:p>
                    <a:r>
                      <a:rPr lang="en-US"/>
                      <a:t>11.0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C33-400D-86EA-207F6724D399}"/>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Sheet1!$A$2:$A$24</c:f>
              <c:strCache>
                <c:ptCount val="23"/>
                <c:pt idx="0">
                  <c:v>BEL (Pr.)</c:v>
                </c:pt>
                <c:pt idx="1">
                  <c:v>SVN</c:v>
                </c:pt>
                <c:pt idx="2">
                  <c:v>BRA</c:v>
                </c:pt>
                <c:pt idx="3">
                  <c:v>EST</c:v>
                </c:pt>
                <c:pt idx="4">
                  <c:v>SWE</c:v>
                </c:pt>
                <c:pt idx="5">
                  <c:v>CHL</c:v>
                </c:pt>
                <c:pt idx="6">
                  <c:v>BEL (Fl.)</c:v>
                </c:pt>
                <c:pt idx="7">
                  <c:v>PRT</c:v>
                </c:pt>
                <c:pt idx="8">
                  <c:v>AUT</c:v>
                </c:pt>
                <c:pt idx="9">
                  <c:v>ISL</c:v>
                </c:pt>
                <c:pt idx="10">
                  <c:v>AUS</c:v>
                </c:pt>
                <c:pt idx="11">
                  <c:v>FRA</c:v>
                </c:pt>
                <c:pt idx="12">
                  <c:v>USA</c:v>
                </c:pt>
                <c:pt idx="13">
                  <c:v>NOR</c:v>
                </c:pt>
                <c:pt idx="14">
                  <c:v>IRL</c:v>
                </c:pt>
                <c:pt idx="15">
                  <c:v>NLD</c:v>
                </c:pt>
                <c:pt idx="16">
                  <c:v>NZL</c:v>
                </c:pt>
                <c:pt idx="17">
                  <c:v>FIN</c:v>
                </c:pt>
                <c:pt idx="18">
                  <c:v>GBR</c:v>
                </c:pt>
                <c:pt idx="19">
                  <c:v>ISR</c:v>
                </c:pt>
                <c:pt idx="20">
                  <c:v>CHE</c:v>
                </c:pt>
                <c:pt idx="21">
                  <c:v>LTU</c:v>
                </c:pt>
                <c:pt idx="22">
                  <c:v>CAN</c:v>
                </c:pt>
              </c:strCache>
            </c:strRef>
          </c:xVal>
          <c:yVal>
            <c:numRef>
              <c:f>Sheet1!$B$2:$B$24</c:f>
              <c:numCache>
                <c:formatCode>0.00</c:formatCode>
                <c:ptCount val="23"/>
                <c:pt idx="0">
                  <c:v>21.114948272705078</c:v>
                </c:pt>
                <c:pt idx="1">
                  <c:v>19.520870208740234</c:v>
                </c:pt>
                <c:pt idx="2">
                  <c:v>10.61270809173584</c:v>
                </c:pt>
                <c:pt idx="3">
                  <c:v>11.042064666748047</c:v>
                </c:pt>
                <c:pt idx="4">
                  <c:v>15.394062042236328</c:v>
                </c:pt>
                <c:pt idx="5">
                  <c:v>17.100584030151367</c:v>
                </c:pt>
                <c:pt idx="6">
                  <c:v>13.559817314147949</c:v>
                </c:pt>
                <c:pt idx="7">
                  <c:v>12.067492485046387</c:v>
                </c:pt>
                <c:pt idx="8">
                  <c:v>13.935745239257813</c:v>
                </c:pt>
                <c:pt idx="9">
                  <c:v>18.311981201171875</c:v>
                </c:pt>
                <c:pt idx="10">
                  <c:v>12.295845985412598</c:v>
                </c:pt>
                <c:pt idx="11">
                  <c:v>8.6840114593505859</c:v>
                </c:pt>
                <c:pt idx="12">
                  <c:v>6.2218966484069824</c:v>
                </c:pt>
                <c:pt idx="13">
                  <c:v>12.286659240722656</c:v>
                </c:pt>
                <c:pt idx="15">
                  <c:v>11.828370094299316</c:v>
                </c:pt>
                <c:pt idx="16">
                  <c:v>10.089266777038574</c:v>
                </c:pt>
                <c:pt idx="17">
                  <c:v>7.9246106147766113</c:v>
                </c:pt>
                <c:pt idx="18">
                  <c:v>8.0713024139404297</c:v>
                </c:pt>
                <c:pt idx="19">
                  <c:v>8.2484664916992188</c:v>
                </c:pt>
                <c:pt idx="20">
                  <c:v>8.4116935729980469</c:v>
                </c:pt>
                <c:pt idx="21">
                  <c:v>17.271738052368164</c:v>
                </c:pt>
                <c:pt idx="22">
                  <c:v>11.613635063171387</c:v>
                </c:pt>
              </c:numCache>
            </c:numRef>
          </c:yVal>
          <c:smooth val="0"/>
          <c:extLst>
            <c:ext xmlns:c16="http://schemas.microsoft.com/office/drawing/2014/chart" uri="{C3380CC4-5D6E-409C-BE32-E72D297353CC}">
              <c16:uniqueId val="{00000004-0C33-400D-86EA-207F6724D399}"/>
            </c:ext>
          </c:extLst>
        </c:ser>
        <c:dLbls>
          <c:showLegendKey val="0"/>
          <c:showVal val="0"/>
          <c:showCatName val="0"/>
          <c:showSerName val="0"/>
          <c:showPercent val="0"/>
          <c:showBubbleSize val="0"/>
        </c:dLbls>
        <c:axId val="1923161103"/>
        <c:axId val="1923157359"/>
      </c:scatterChart>
      <c:catAx>
        <c:axId val="192316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923157359"/>
        <c:crosses val="autoZero"/>
        <c:auto val="1"/>
        <c:lblAlgn val="ctr"/>
        <c:lblOffset val="100"/>
        <c:noMultiLvlLbl val="0"/>
      </c:catAx>
      <c:valAx>
        <c:axId val="1923157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 dirty="0"/>
                  <a:t>Share of enrolled students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0" sourceLinked="0"/>
        <c:majorTickMark val="none"/>
        <c:minorTickMark val="none"/>
        <c:tickLblPos val="nextTo"/>
        <c:spPr>
          <a:noFill/>
          <a:ln>
            <a:solidFill>
              <a:srgbClr val="002060">
                <a:alpha val="97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923161103"/>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400"/>
      </a:pPr>
      <a:endParaRPr lang="et-E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Working regularly</c:v>
                </c:pt>
              </c:strCache>
            </c:strRef>
          </c:tx>
          <c:spPr>
            <a:solidFill>
              <a:schemeClr val="accent1"/>
            </a:solidFill>
            <a:ln>
              <a:noFill/>
            </a:ln>
            <a:effectLst/>
          </c:spPr>
          <c:invertIfNegative val="0"/>
          <c:dPt>
            <c:idx val="4"/>
            <c:invertIfNegative val="0"/>
            <c:bubble3D val="0"/>
            <c:spPr>
              <a:solidFill>
                <a:schemeClr val="accent1"/>
              </a:solidFill>
              <a:ln w="12700">
                <a:solidFill>
                  <a:srgbClr val="002060"/>
                </a:solidFill>
              </a:ln>
              <a:effectLst/>
            </c:spPr>
            <c:extLst>
              <c:ext xmlns:c16="http://schemas.microsoft.com/office/drawing/2014/chart" uri="{C3380CC4-5D6E-409C-BE32-E72D297353CC}">
                <c16:uniqueId val="{00000001-3AFB-4D3E-BAC3-0090B00BF9D4}"/>
              </c:ext>
            </c:extLst>
          </c:dPt>
          <c:dLbls>
            <c:dLbl>
              <c:idx val="4"/>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dirty="0">
                        <a:solidFill>
                          <a:schemeClr val="tx1"/>
                        </a:solidFill>
                      </a:rPr>
                      <a:t>53</a:t>
                    </a:r>
                  </a:p>
                </c:rich>
              </c:tx>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AFB-4D3E-BAC3-0090B00BF9D4}"/>
                </c:ext>
              </c:extLst>
            </c:dLbl>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NDL</c:v>
                </c:pt>
                <c:pt idx="1">
                  <c:v>CZE</c:v>
                </c:pt>
                <c:pt idx="2">
                  <c:v>ISL</c:v>
                </c:pt>
                <c:pt idx="3">
                  <c:v>NOR</c:v>
                </c:pt>
                <c:pt idx="4">
                  <c:v>EST</c:v>
                </c:pt>
                <c:pt idx="5">
                  <c:v>SVN</c:v>
                </c:pt>
                <c:pt idx="6">
                  <c:v>DNK</c:v>
                </c:pt>
                <c:pt idx="7">
                  <c:v>AUT</c:v>
                </c:pt>
                <c:pt idx="8">
                  <c:v>MLT</c:v>
                </c:pt>
                <c:pt idx="9">
                  <c:v>CHE</c:v>
                </c:pt>
                <c:pt idx="10">
                  <c:v>IRL</c:v>
                </c:pt>
                <c:pt idx="11">
                  <c:v>POL</c:v>
                </c:pt>
                <c:pt idx="12">
                  <c:v>HUN</c:v>
                </c:pt>
                <c:pt idx="13">
                  <c:v>FIN</c:v>
                </c:pt>
                <c:pt idx="14">
                  <c:v>LTU</c:v>
                </c:pt>
                <c:pt idx="15">
                  <c:v>HRV</c:v>
                </c:pt>
                <c:pt idx="16">
                  <c:v>SWE</c:v>
                </c:pt>
                <c:pt idx="17">
                  <c:v>FRA</c:v>
                </c:pt>
                <c:pt idx="18">
                  <c:v>ROU</c:v>
                </c:pt>
                <c:pt idx="19">
                  <c:v>LUX</c:v>
                </c:pt>
                <c:pt idx="20">
                  <c:v>DEU</c:v>
                </c:pt>
                <c:pt idx="21">
                  <c:v>PRT</c:v>
                </c:pt>
                <c:pt idx="22">
                  <c:v>TUR</c:v>
                </c:pt>
                <c:pt idx="23">
                  <c:v>ITA</c:v>
                </c:pt>
              </c:strCache>
            </c:strRef>
          </c:cat>
          <c:val>
            <c:numRef>
              <c:f>Sheet1!$B$2:$B$25</c:f>
              <c:numCache>
                <c:formatCode>General</c:formatCode>
                <c:ptCount val="24"/>
                <c:pt idx="0">
                  <c:v>56</c:v>
                </c:pt>
                <c:pt idx="1">
                  <c:v>54.1</c:v>
                </c:pt>
                <c:pt idx="2">
                  <c:v>56.4</c:v>
                </c:pt>
                <c:pt idx="3">
                  <c:v>53</c:v>
                </c:pt>
                <c:pt idx="4">
                  <c:v>53</c:v>
                </c:pt>
                <c:pt idx="5">
                  <c:v>39.6</c:v>
                </c:pt>
                <c:pt idx="6">
                  <c:v>40.1</c:v>
                </c:pt>
                <c:pt idx="7">
                  <c:v>50.2</c:v>
                </c:pt>
                <c:pt idx="8">
                  <c:v>50.8</c:v>
                </c:pt>
                <c:pt idx="9">
                  <c:v>48.3</c:v>
                </c:pt>
                <c:pt idx="10">
                  <c:v>43.2</c:v>
                </c:pt>
                <c:pt idx="11">
                  <c:v>46.8</c:v>
                </c:pt>
                <c:pt idx="12">
                  <c:v>44.4</c:v>
                </c:pt>
                <c:pt idx="13">
                  <c:v>35.9</c:v>
                </c:pt>
                <c:pt idx="14">
                  <c:v>45.1</c:v>
                </c:pt>
                <c:pt idx="15">
                  <c:v>36</c:v>
                </c:pt>
                <c:pt idx="16">
                  <c:v>26.3</c:v>
                </c:pt>
                <c:pt idx="17">
                  <c:v>19.2</c:v>
                </c:pt>
                <c:pt idx="18">
                  <c:v>39.200000000000003</c:v>
                </c:pt>
                <c:pt idx="19">
                  <c:v>27.1</c:v>
                </c:pt>
                <c:pt idx="20">
                  <c:v>25.6</c:v>
                </c:pt>
                <c:pt idx="21">
                  <c:v>22.5</c:v>
                </c:pt>
                <c:pt idx="22">
                  <c:v>12.1</c:v>
                </c:pt>
                <c:pt idx="23">
                  <c:v>12.5</c:v>
                </c:pt>
              </c:numCache>
            </c:numRef>
          </c:val>
          <c:extLst>
            <c:ext xmlns:c16="http://schemas.microsoft.com/office/drawing/2014/chart" uri="{C3380CC4-5D6E-409C-BE32-E72D297353CC}">
              <c16:uniqueId val="{00000002-3AFB-4D3E-BAC3-0090B00BF9D4}"/>
            </c:ext>
          </c:extLst>
        </c:ser>
        <c:ser>
          <c:idx val="1"/>
          <c:order val="1"/>
          <c:tx>
            <c:strRef>
              <c:f>Sheet1!$C$1</c:f>
              <c:strCache>
                <c:ptCount val="1"/>
                <c:pt idx="0">
                  <c:v>Working occasionally</c:v>
                </c:pt>
              </c:strCache>
            </c:strRef>
          </c:tx>
          <c:spPr>
            <a:solidFill>
              <a:schemeClr val="accent2"/>
            </a:solidFill>
            <a:ln>
              <a:noFill/>
            </a:ln>
            <a:effectLst/>
          </c:spPr>
          <c:invertIfNegative val="0"/>
          <c:dPt>
            <c:idx val="4"/>
            <c:invertIfNegative val="0"/>
            <c:bubble3D val="0"/>
            <c:spPr>
              <a:solidFill>
                <a:schemeClr val="accent2"/>
              </a:solidFill>
              <a:ln>
                <a:solidFill>
                  <a:srgbClr val="002060">
                    <a:alpha val="98000"/>
                  </a:srgbClr>
                </a:solidFill>
              </a:ln>
              <a:effectLst/>
            </c:spPr>
            <c:extLst>
              <c:ext xmlns:c16="http://schemas.microsoft.com/office/drawing/2014/chart" uri="{C3380CC4-5D6E-409C-BE32-E72D297353CC}">
                <c16:uniqueId val="{00000004-3AFB-4D3E-BAC3-0090B00BF9D4}"/>
              </c:ext>
            </c:extLst>
          </c:dPt>
          <c:dLbls>
            <c:dLbl>
              <c:idx val="4"/>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AFB-4D3E-BAC3-0090B00BF9D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NDL</c:v>
                </c:pt>
                <c:pt idx="1">
                  <c:v>CZE</c:v>
                </c:pt>
                <c:pt idx="2">
                  <c:v>ISL</c:v>
                </c:pt>
                <c:pt idx="3">
                  <c:v>NOR</c:v>
                </c:pt>
                <c:pt idx="4">
                  <c:v>EST</c:v>
                </c:pt>
                <c:pt idx="5">
                  <c:v>SVN</c:v>
                </c:pt>
                <c:pt idx="6">
                  <c:v>DNK</c:v>
                </c:pt>
                <c:pt idx="7">
                  <c:v>AUT</c:v>
                </c:pt>
                <c:pt idx="8">
                  <c:v>MLT</c:v>
                </c:pt>
                <c:pt idx="9">
                  <c:v>CHE</c:v>
                </c:pt>
                <c:pt idx="10">
                  <c:v>IRL</c:v>
                </c:pt>
                <c:pt idx="11">
                  <c:v>POL</c:v>
                </c:pt>
                <c:pt idx="12">
                  <c:v>HUN</c:v>
                </c:pt>
                <c:pt idx="13">
                  <c:v>FIN</c:v>
                </c:pt>
                <c:pt idx="14">
                  <c:v>LTU</c:v>
                </c:pt>
                <c:pt idx="15">
                  <c:v>HRV</c:v>
                </c:pt>
                <c:pt idx="16">
                  <c:v>SWE</c:v>
                </c:pt>
                <c:pt idx="17">
                  <c:v>FRA</c:v>
                </c:pt>
                <c:pt idx="18">
                  <c:v>ROU</c:v>
                </c:pt>
                <c:pt idx="19">
                  <c:v>LUX</c:v>
                </c:pt>
                <c:pt idx="20">
                  <c:v>DEU</c:v>
                </c:pt>
                <c:pt idx="21">
                  <c:v>PRT</c:v>
                </c:pt>
                <c:pt idx="22">
                  <c:v>TUR</c:v>
                </c:pt>
                <c:pt idx="23">
                  <c:v>ITA</c:v>
                </c:pt>
              </c:strCache>
            </c:strRef>
          </c:cat>
          <c:val>
            <c:numRef>
              <c:f>Sheet1!$C$2:$C$25</c:f>
              <c:numCache>
                <c:formatCode>General</c:formatCode>
                <c:ptCount val="24"/>
                <c:pt idx="0">
                  <c:v>18.899999999999999</c:v>
                </c:pt>
                <c:pt idx="1">
                  <c:v>19.3</c:v>
                </c:pt>
                <c:pt idx="2">
                  <c:v>15.4</c:v>
                </c:pt>
                <c:pt idx="3">
                  <c:v>18.7</c:v>
                </c:pt>
                <c:pt idx="4">
                  <c:v>14.8</c:v>
                </c:pt>
                <c:pt idx="5">
                  <c:v>26.5</c:v>
                </c:pt>
                <c:pt idx="6">
                  <c:v>25.2</c:v>
                </c:pt>
                <c:pt idx="7">
                  <c:v>15</c:v>
                </c:pt>
                <c:pt idx="8">
                  <c:v>12.7</c:v>
                </c:pt>
                <c:pt idx="9">
                  <c:v>14.6</c:v>
                </c:pt>
                <c:pt idx="10">
                  <c:v>16.399999999999999</c:v>
                </c:pt>
                <c:pt idx="11">
                  <c:v>12</c:v>
                </c:pt>
                <c:pt idx="12">
                  <c:v>13.7</c:v>
                </c:pt>
                <c:pt idx="13">
                  <c:v>21.1</c:v>
                </c:pt>
                <c:pt idx="14">
                  <c:v>9.4</c:v>
                </c:pt>
                <c:pt idx="15">
                  <c:v>17.100000000000001</c:v>
                </c:pt>
                <c:pt idx="16">
                  <c:v>23.6</c:v>
                </c:pt>
                <c:pt idx="17">
                  <c:v>28.8</c:v>
                </c:pt>
                <c:pt idx="18">
                  <c:v>6</c:v>
                </c:pt>
                <c:pt idx="19">
                  <c:v>14</c:v>
                </c:pt>
                <c:pt idx="20">
                  <c:v>10.4</c:v>
                </c:pt>
                <c:pt idx="21">
                  <c:v>7.9</c:v>
                </c:pt>
                <c:pt idx="22">
                  <c:v>12.8</c:v>
                </c:pt>
                <c:pt idx="23">
                  <c:v>11.7</c:v>
                </c:pt>
              </c:numCache>
            </c:numRef>
          </c:val>
          <c:extLst>
            <c:ext xmlns:c16="http://schemas.microsoft.com/office/drawing/2014/chart" uri="{C3380CC4-5D6E-409C-BE32-E72D297353CC}">
              <c16:uniqueId val="{00000005-3AFB-4D3E-BAC3-0090B00BF9D4}"/>
            </c:ext>
          </c:extLst>
        </c:ser>
        <c:ser>
          <c:idx val="2"/>
          <c:order val="2"/>
          <c:tx>
            <c:strRef>
              <c:f>Sheet1!$D$1</c:f>
              <c:strCache>
                <c:ptCount val="1"/>
                <c:pt idx="0">
                  <c:v>Not working</c:v>
                </c:pt>
              </c:strCache>
            </c:strRef>
          </c:tx>
          <c:spPr>
            <a:solidFill>
              <a:schemeClr val="accent3"/>
            </a:solidFill>
            <a:ln>
              <a:noFill/>
            </a:ln>
            <a:effectLst/>
          </c:spPr>
          <c:invertIfNegative val="0"/>
          <c:dPt>
            <c:idx val="4"/>
            <c:invertIfNegative val="0"/>
            <c:bubble3D val="0"/>
            <c:spPr>
              <a:solidFill>
                <a:schemeClr val="accent3"/>
              </a:solidFill>
              <a:ln w="12700">
                <a:solidFill>
                  <a:srgbClr val="002060"/>
                </a:solidFill>
              </a:ln>
              <a:effectLst/>
            </c:spPr>
            <c:extLst>
              <c:ext xmlns:c16="http://schemas.microsoft.com/office/drawing/2014/chart" uri="{C3380CC4-5D6E-409C-BE32-E72D297353CC}">
                <c16:uniqueId val="{00000007-3AFB-4D3E-BAC3-0090B00BF9D4}"/>
              </c:ext>
            </c:extLst>
          </c:dPt>
          <c:dLbls>
            <c:dLbl>
              <c:idx val="4"/>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AFB-4D3E-BAC3-0090B00BF9D4}"/>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NDL</c:v>
                </c:pt>
                <c:pt idx="1">
                  <c:v>CZE</c:v>
                </c:pt>
                <c:pt idx="2">
                  <c:v>ISL</c:v>
                </c:pt>
                <c:pt idx="3">
                  <c:v>NOR</c:v>
                </c:pt>
                <c:pt idx="4">
                  <c:v>EST</c:v>
                </c:pt>
                <c:pt idx="5">
                  <c:v>SVN</c:v>
                </c:pt>
                <c:pt idx="6">
                  <c:v>DNK</c:v>
                </c:pt>
                <c:pt idx="7">
                  <c:v>AUT</c:v>
                </c:pt>
                <c:pt idx="8">
                  <c:v>MLT</c:v>
                </c:pt>
                <c:pt idx="9">
                  <c:v>CHE</c:v>
                </c:pt>
                <c:pt idx="10">
                  <c:v>IRL</c:v>
                </c:pt>
                <c:pt idx="11">
                  <c:v>POL</c:v>
                </c:pt>
                <c:pt idx="12">
                  <c:v>HUN</c:v>
                </c:pt>
                <c:pt idx="13">
                  <c:v>FIN</c:v>
                </c:pt>
                <c:pt idx="14">
                  <c:v>LTU</c:v>
                </c:pt>
                <c:pt idx="15">
                  <c:v>HRV</c:v>
                </c:pt>
                <c:pt idx="16">
                  <c:v>SWE</c:v>
                </c:pt>
                <c:pt idx="17">
                  <c:v>FRA</c:v>
                </c:pt>
                <c:pt idx="18">
                  <c:v>ROU</c:v>
                </c:pt>
                <c:pt idx="19">
                  <c:v>LUX</c:v>
                </c:pt>
                <c:pt idx="20">
                  <c:v>DEU</c:v>
                </c:pt>
                <c:pt idx="21">
                  <c:v>PRT</c:v>
                </c:pt>
                <c:pt idx="22">
                  <c:v>TUR</c:v>
                </c:pt>
                <c:pt idx="23">
                  <c:v>ITA</c:v>
                </c:pt>
              </c:strCache>
            </c:strRef>
          </c:cat>
          <c:val>
            <c:numRef>
              <c:f>Sheet1!$D$2:$D$25</c:f>
              <c:numCache>
                <c:formatCode>General</c:formatCode>
                <c:ptCount val="24"/>
                <c:pt idx="0">
                  <c:v>25.2</c:v>
                </c:pt>
                <c:pt idx="1">
                  <c:v>26.6</c:v>
                </c:pt>
                <c:pt idx="2">
                  <c:v>28.2</c:v>
                </c:pt>
                <c:pt idx="3">
                  <c:v>28.2</c:v>
                </c:pt>
                <c:pt idx="4">
                  <c:v>32.1</c:v>
                </c:pt>
                <c:pt idx="5">
                  <c:v>33.9</c:v>
                </c:pt>
                <c:pt idx="6">
                  <c:v>34.700000000000003</c:v>
                </c:pt>
                <c:pt idx="7">
                  <c:v>34.799999999999997</c:v>
                </c:pt>
                <c:pt idx="8">
                  <c:v>36.4</c:v>
                </c:pt>
                <c:pt idx="9">
                  <c:v>37.1</c:v>
                </c:pt>
                <c:pt idx="10">
                  <c:v>40.4</c:v>
                </c:pt>
                <c:pt idx="11">
                  <c:v>41.2</c:v>
                </c:pt>
                <c:pt idx="12">
                  <c:v>41.9</c:v>
                </c:pt>
                <c:pt idx="13">
                  <c:v>42.9</c:v>
                </c:pt>
                <c:pt idx="14">
                  <c:v>45.5</c:v>
                </c:pt>
                <c:pt idx="15">
                  <c:v>46.8</c:v>
                </c:pt>
                <c:pt idx="16">
                  <c:v>50.1</c:v>
                </c:pt>
                <c:pt idx="17">
                  <c:v>52</c:v>
                </c:pt>
                <c:pt idx="18">
                  <c:v>54.8</c:v>
                </c:pt>
                <c:pt idx="19">
                  <c:v>58.8</c:v>
                </c:pt>
                <c:pt idx="20">
                  <c:v>64.099999999999994</c:v>
                </c:pt>
                <c:pt idx="21">
                  <c:v>69.5</c:v>
                </c:pt>
                <c:pt idx="22">
                  <c:v>75</c:v>
                </c:pt>
                <c:pt idx="23">
                  <c:v>75.8</c:v>
                </c:pt>
              </c:numCache>
            </c:numRef>
          </c:val>
          <c:extLst>
            <c:ext xmlns:c16="http://schemas.microsoft.com/office/drawing/2014/chart" uri="{C3380CC4-5D6E-409C-BE32-E72D297353CC}">
              <c16:uniqueId val="{00000008-3AFB-4D3E-BAC3-0090B00BF9D4}"/>
            </c:ext>
          </c:extLst>
        </c:ser>
        <c:dLbls>
          <c:showLegendKey val="0"/>
          <c:showVal val="0"/>
          <c:showCatName val="0"/>
          <c:showSerName val="0"/>
          <c:showPercent val="0"/>
          <c:showBubbleSize val="0"/>
        </c:dLbls>
        <c:gapWidth val="20"/>
        <c:overlap val="100"/>
        <c:axId val="1653542255"/>
        <c:axId val="1653534767"/>
      </c:barChart>
      <c:catAx>
        <c:axId val="1653542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653534767"/>
        <c:crosses val="autoZero"/>
        <c:auto val="1"/>
        <c:lblAlgn val="ctr"/>
        <c:lblOffset val="100"/>
        <c:noMultiLvlLbl val="0"/>
      </c:catAx>
      <c:valAx>
        <c:axId val="165353476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
                  <a:t>Percentage of students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653542255"/>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sz="1400"/>
      </a:pPr>
      <a:endParaRPr lang="et-E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49061850540059"/>
          <c:y val="6.145740592805788E-2"/>
          <c:w val="0.58311409029261674"/>
          <c:h val="0.72284521626793297"/>
        </c:manualLayout>
      </c:layout>
      <c:lineChart>
        <c:grouping val="standard"/>
        <c:varyColors val="0"/>
        <c:ser>
          <c:idx val="0"/>
          <c:order val="0"/>
          <c:tx>
            <c:strRef>
              <c:f>'RR056'!$B$2</c:f>
              <c:strCache>
                <c:ptCount val="1"/>
                <c:pt idx="0">
                  <c:v>Alus-, põhi- ja keskhariduskulud</c:v>
                </c:pt>
              </c:strCache>
            </c:strRef>
          </c:tx>
          <c:spPr>
            <a:ln w="28575" cap="rnd">
              <a:solidFill>
                <a:schemeClr val="accent6">
                  <a:lumMod val="50000"/>
                </a:schemeClr>
              </a:solidFill>
              <a:round/>
            </a:ln>
            <a:effectLst/>
          </c:spPr>
          <c:marker>
            <c:symbol val="none"/>
          </c:marker>
          <c:dLbls>
            <c:dLbl>
              <c:idx val="10"/>
              <c:layout>
                <c:manualLayout>
                  <c:x val="1.3630633531403391E-2"/>
                  <c:y val="6.5553470704830377E-2"/>
                </c:manualLayout>
              </c:layout>
              <c:tx>
                <c:rich>
                  <a:bodyPr/>
                  <a:lstStyle/>
                  <a:p>
                    <a:r>
                      <a:rPr lang="en-US" dirty="0"/>
                      <a:t>Elementary, </a:t>
                    </a:r>
                    <a:r>
                      <a:rPr lang="en-US" baseline="0" dirty="0"/>
                      <a:t>primary and </a:t>
                    </a:r>
                    <a:r>
                      <a:rPr lang="en-US" baseline="0" dirty="0" err="1"/>
                      <a:t>secondary education </a:t>
                    </a:r>
                    <a:r>
                      <a:rPr lang="en-US" baseline="0" dirty="0"/>
                      <a:t>- </a:t>
                    </a:r>
                    <a:r>
                      <a:rPr lang="en-US" baseline="0" dirty="0" err="1"/>
                      <a:t>costs</a:t>
                    </a:r>
                    <a:endParaRPr lang="en-US" dirty="0"/>
                  </a:p>
                </c:rich>
              </c:tx>
              <c:showLegendKey val="0"/>
              <c:showVal val="0"/>
              <c:showCatName val="0"/>
              <c:showSerName val="1"/>
              <c:showPercent val="0"/>
              <c:showBubbleSize val="0"/>
              <c:extLst>
                <c:ext xmlns:c15="http://schemas.microsoft.com/office/drawing/2012/chart" uri="{CE6537A1-D6FC-4f65-9D91-7224C49458BB}">
                  <c15:layout>
                    <c:manualLayout>
                      <c:w val="0.19436173638146534"/>
                      <c:h val="0.32378096967947445"/>
                    </c:manualLayout>
                  </c15:layout>
                  <c15:showDataLabelsRange val="0"/>
                </c:ext>
                <c:ext xmlns:c16="http://schemas.microsoft.com/office/drawing/2014/chart" uri="{C3380CC4-5D6E-409C-BE32-E72D297353CC}">
                  <c16:uniqueId val="{00000000-B739-4C4C-B20F-0046F339308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'RR056'!$A$2:$A$12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'RR056'!$C$2:$C$12</c:f>
              <c:numCache>
                <c:formatCode>0.0</c:formatCode>
                <c:ptCount val="11"/>
                <c:pt idx="0">
                  <c:v>582.20000000000005</c:v>
                </c:pt>
                <c:pt idx="1">
                  <c:v>607.29999999999995</c:v>
                </c:pt>
                <c:pt idx="2">
                  <c:v>644</c:v>
                </c:pt>
                <c:pt idx="3">
                  <c:v>674.9</c:v>
                </c:pt>
                <c:pt idx="4">
                  <c:v>690.5</c:v>
                </c:pt>
                <c:pt idx="5">
                  <c:v>739.1</c:v>
                </c:pt>
                <c:pt idx="6">
                  <c:v>778.90000000000009</c:v>
                </c:pt>
                <c:pt idx="7">
                  <c:v>871.9</c:v>
                </c:pt>
                <c:pt idx="8">
                  <c:v>1019.6</c:v>
                </c:pt>
                <c:pt idx="9">
                  <c:v>1121.7</c:v>
                </c:pt>
                <c:pt idx="10">
                  <c:v>1200.2</c:v>
                </c:pt>
              </c:numCache>
            </c:numRef>
          </c:val>
          <c:smooth val="1"/>
          <c:extLst>
            <c:ext xmlns:c16="http://schemas.microsoft.com/office/drawing/2014/chart" uri="{C3380CC4-5D6E-409C-BE32-E72D297353CC}">
              <c16:uniqueId val="{00000001-B739-4C4C-B20F-0046F339308A}"/>
            </c:ext>
          </c:extLst>
        </c:ser>
        <c:ser>
          <c:idx val="1"/>
          <c:order val="1"/>
          <c:tx>
            <c:strRef>
              <c:f>'RR056'!$D$2</c:f>
              <c:strCache>
                <c:ptCount val="1"/>
                <c:pt idx="0">
                  <c:v>Kõrghariduskulud</c:v>
                </c:pt>
              </c:strCache>
            </c:strRef>
          </c:tx>
          <c:spPr>
            <a:ln w="28575" cap="rnd">
              <a:solidFill>
                <a:schemeClr val="accent5"/>
              </a:solidFill>
              <a:round/>
            </a:ln>
            <a:effectLst/>
          </c:spPr>
          <c:marker>
            <c:symbol val="none"/>
          </c:marker>
          <c:dLbls>
            <c:dLbl>
              <c:idx val="10"/>
              <c:layout>
                <c:manualLayout>
                  <c:x val="-7.4349442379183063E-3"/>
                  <c:y val="2.4031735302397831E-2"/>
                </c:manualLayout>
              </c:layout>
              <c:tx>
                <c:rich>
                  <a:bodyPr/>
                  <a:lstStyle/>
                  <a:p>
                    <a:r>
                      <a:rPr lang="en-US" dirty="0"/>
                      <a:t>Higher education</a:t>
                    </a:r>
                  </a:p>
                </c:rich>
              </c:tx>
              <c:showLegendKey val="0"/>
              <c:showVal val="0"/>
              <c:showCatName val="0"/>
              <c:showSerName val="1"/>
              <c:showPercent val="0"/>
              <c:showBubbleSize val="0"/>
              <c:extLst>
                <c:ext xmlns:c15="http://schemas.microsoft.com/office/drawing/2012/chart" uri="{CE6537A1-D6FC-4f65-9D91-7224C49458BB}">
                  <c15:layout>
                    <c:manualLayout>
                      <c:w val="0.19923172242874845"/>
                      <c:h val="0.33657612571221146"/>
                    </c:manualLayout>
                  </c15:layout>
                  <c15:showDataLabelsRange val="0"/>
                </c:ext>
                <c:ext xmlns:c16="http://schemas.microsoft.com/office/drawing/2014/chart" uri="{C3380CC4-5D6E-409C-BE32-E72D297353CC}">
                  <c16:uniqueId val="{00000002-B739-4C4C-B20F-0046F339308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'RR056'!$A$2:$A$12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'RR056'!$E$2:$E$12</c:f>
              <c:numCache>
                <c:formatCode>0.0</c:formatCode>
                <c:ptCount val="11"/>
                <c:pt idx="0">
                  <c:v>219.9</c:v>
                </c:pt>
                <c:pt idx="1">
                  <c:v>243.8</c:v>
                </c:pt>
                <c:pt idx="2">
                  <c:v>280.39999999999998</c:v>
                </c:pt>
                <c:pt idx="3">
                  <c:v>262.39999999999998</c:v>
                </c:pt>
                <c:pt idx="4">
                  <c:v>246.9</c:v>
                </c:pt>
                <c:pt idx="5">
                  <c:v>251.5</c:v>
                </c:pt>
                <c:pt idx="6">
                  <c:v>235.9</c:v>
                </c:pt>
                <c:pt idx="7">
                  <c:v>260.3</c:v>
                </c:pt>
                <c:pt idx="8">
                  <c:v>324.8</c:v>
                </c:pt>
                <c:pt idx="9">
                  <c:v>312</c:v>
                </c:pt>
                <c:pt idx="10">
                  <c:v>302</c:v>
                </c:pt>
              </c:numCache>
            </c:numRef>
          </c:val>
          <c:smooth val="1"/>
          <c:extLst>
            <c:ext xmlns:c16="http://schemas.microsoft.com/office/drawing/2014/chart" uri="{C3380CC4-5D6E-409C-BE32-E72D297353CC}">
              <c16:uniqueId val="{00000003-B739-4C4C-B20F-0046F339308A}"/>
            </c:ext>
          </c:extLst>
        </c:ser>
        <c:dLbls>
          <c:showLegendKey val="0"/>
          <c:showVal val="0"/>
          <c:showCatName val="0"/>
          <c:showSerName val="0"/>
          <c:showPercent val="0"/>
          <c:showBubbleSize val="0"/>
        </c:dLbls>
        <c:smooth val="0"/>
        <c:axId val="1420064063"/>
        <c:axId val="1420065311"/>
      </c:lineChart>
      <c:catAx>
        <c:axId val="1420064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420065311"/>
        <c:crosses val="autoZero"/>
        <c:auto val="1"/>
        <c:lblAlgn val="ctr"/>
        <c:lblOffset val="100"/>
        <c:noMultiLvlLbl val="0"/>
      </c:catAx>
      <c:valAx>
        <c:axId val="14200653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 dirty="0"/>
                  <a:t>Government </a:t>
                </a:r>
                <a:r>
                  <a:rPr lang="et-EE" dirty="0"/>
                  <a:t> e</a:t>
                </a:r>
                <a:r>
                  <a:rPr lang="en" dirty="0"/>
                  <a:t>xpenditures</a:t>
                </a:r>
              </a:p>
              <a:p>
                <a:pPr>
                  <a:defRPr/>
                </a:pPr>
                <a:r>
                  <a:rPr lang="en" dirty="0"/>
                  <a:t>(million euros)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42006406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7622373664209"/>
          <c:y val="6.2401089223692967E-2"/>
          <c:w val="0.65390533366014514"/>
          <c:h val="0.85224205598026592"/>
        </c:manualLayout>
      </c:layout>
      <c:lineChart>
        <c:grouping val="standard"/>
        <c:varyColors val="0"/>
        <c:ser>
          <c:idx val="0"/>
          <c:order val="0"/>
          <c:tx>
            <c:strRef>
              <c:f>'[joonis 10.xlsx]2013'!$A$2</c:f>
              <c:strCache>
                <c:ptCount val="1"/>
                <c:pt idx="0">
                  <c:v>Riigi kõrghariduskulud</c:v>
                </c:pt>
              </c:strCache>
            </c:strRef>
          </c:tx>
          <c:spPr>
            <a:ln w="28575" cap="rnd">
              <a:solidFill>
                <a:srgbClr val="4472C4"/>
              </a:solidFill>
              <a:round/>
            </a:ln>
            <a:effectLst/>
          </c:spPr>
          <c:marker>
            <c:symbol val="none"/>
          </c:marker>
          <c:dLbls>
            <c:dLbl>
              <c:idx val="7"/>
              <c:layout>
                <c:manualLayout>
                  <c:x val="9.4771300500076386E-2"/>
                  <c:y val="-1.3588959147056956E-2"/>
                </c:manualLayout>
              </c:layout>
              <c:tx>
                <c:rich>
                  <a:bodyPr/>
                  <a:lstStyle/>
                  <a:p>
                    <a:r>
                      <a:rPr lang="en-US" sz="1400" b="0" i="0" u="none" strike="noStrike" kern="1200" baseline="0" dirty="0">
                        <a:solidFill>
                          <a:prstClr val="black">
                            <a:lumMod val="75000"/>
                            <a:lumOff val="25000"/>
                          </a:prstClr>
                        </a:solidFill>
                        <a:effectLst/>
                      </a:rPr>
                      <a:t>Gov. expenditure on higher education</a:t>
                    </a:r>
                    <a:r>
                      <a:rPr lang="en-US" sz="1400" b="0" i="0" u="none" strike="noStrike" kern="1200" baseline="0" dirty="0">
                        <a:solidFill>
                          <a:prstClr val="black">
                            <a:lumMod val="75000"/>
                            <a:lumOff val="25000"/>
                          </a:prstClr>
                        </a:solidFill>
                      </a:rPr>
                      <a:t> </a:t>
                    </a:r>
                    <a:r>
                      <a:rPr lang="en-US" sz="1400" b="0" baseline="0" dirty="0"/>
                      <a:t> 121</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4C0-4E9F-8826-B074B44360D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'[joonis 10.xlsx]2013'!$B$1:$J$1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'[joonis 10.xlsx]2013'!$B$3:$J$3</c:f>
              <c:numCache>
                <c:formatCode>0%</c:formatCode>
                <c:ptCount val="9"/>
                <c:pt idx="0">
                  <c:v>100</c:v>
                </c:pt>
                <c:pt idx="1">
                  <c:v>94.092987804878064</c:v>
                </c:pt>
                <c:pt idx="2">
                  <c:v>95.846036585365852</c:v>
                </c:pt>
                <c:pt idx="3">
                  <c:v>89.900914634146361</c:v>
                </c:pt>
                <c:pt idx="4">
                  <c:v>99.199695121951237</c:v>
                </c:pt>
                <c:pt idx="5">
                  <c:v>123.78048780487806</c:v>
                </c:pt>
                <c:pt idx="6">
                  <c:v>118.90243902439001</c:v>
                </c:pt>
                <c:pt idx="7">
                  <c:v>115.09146341463416</c:v>
                </c:pt>
                <c:pt idx="8">
                  <c:v>121.1890243902439</c:v>
                </c:pt>
              </c:numCache>
            </c:numRef>
          </c:val>
          <c:smooth val="1"/>
          <c:extLst>
            <c:ext xmlns:c16="http://schemas.microsoft.com/office/drawing/2014/chart" uri="{C3380CC4-5D6E-409C-BE32-E72D297353CC}">
              <c16:uniqueId val="{00000001-64C0-4E9F-8826-B074B44360DD}"/>
            </c:ext>
          </c:extLst>
        </c:ser>
        <c:ser>
          <c:idx val="1"/>
          <c:order val="1"/>
          <c:tx>
            <c:strRef>
              <c:f>'[joonis 10.xlsx]2013'!$A$5</c:f>
              <c:strCache>
                <c:ptCount val="1"/>
                <c:pt idx="0">
                  <c:v>Sisemajanduse kogutoodang</c:v>
                </c:pt>
              </c:strCache>
            </c:strRef>
          </c:tx>
          <c:spPr>
            <a:ln w="28575" cap="rnd">
              <a:solidFill>
                <a:srgbClr val="FFC000"/>
              </a:solidFill>
              <a:round/>
            </a:ln>
            <a:effectLst/>
          </c:spPr>
          <c:marker>
            <c:symbol val="none"/>
          </c:marker>
          <c:dLbls>
            <c:dLbl>
              <c:idx val="7"/>
              <c:layout>
                <c:manualLayout>
                  <c:x val="0.10615683563516717"/>
                  <c:y val="-0.28733095516358342"/>
                </c:manualLayout>
              </c:layout>
              <c:tx>
                <c:rich>
                  <a:bodyPr/>
                  <a:lstStyle/>
                  <a:p>
                    <a:r>
                      <a:rPr lang="en-US" b="0" dirty="0"/>
                      <a:t>GDP </a:t>
                    </a:r>
                    <a:r>
                      <a:rPr lang="en-US" b="0" baseline="0" dirty="0"/>
                      <a:t>165</a:t>
                    </a:r>
                    <a:endParaRPr lang="en-US" b="0" dirty="0"/>
                  </a:p>
                </c:rich>
              </c:tx>
              <c:showLegendKey val="0"/>
              <c:showVal val="1"/>
              <c:showCatName val="0"/>
              <c:showSerName val="1"/>
              <c:showPercent val="0"/>
              <c:showBubbleSize val="0"/>
              <c:extLst>
                <c:ext xmlns:c15="http://schemas.microsoft.com/office/drawing/2012/chart" uri="{CE6537A1-D6FC-4f65-9D91-7224C49458BB}">
                  <c15:layout>
                    <c:manualLayout>
                      <c:w val="0.15668949660976753"/>
                      <c:h val="7.6865518968529625E-2"/>
                    </c:manualLayout>
                  </c15:layout>
                  <c15:showDataLabelsRange val="0"/>
                </c:ext>
                <c:ext xmlns:c16="http://schemas.microsoft.com/office/drawing/2014/chart" uri="{C3380CC4-5D6E-409C-BE32-E72D297353CC}">
                  <c16:uniqueId val="{00000002-64C0-4E9F-8826-B074B44360D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'[joonis 10.xlsx]2013'!$B$1:$J$1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'[joonis 10.xlsx]2013'!$B$6:$J$6</c:f>
              <c:numCache>
                <c:formatCode>0%</c:formatCode>
                <c:ptCount val="9"/>
                <c:pt idx="0">
                  <c:v>100</c:v>
                </c:pt>
                <c:pt idx="1">
                  <c:v>106.01455253082894</c:v>
                </c:pt>
                <c:pt idx="2">
                  <c:v>109.09850455824186</c:v>
                </c:pt>
                <c:pt idx="3">
                  <c:v>115.00253823212134</c:v>
                </c:pt>
                <c:pt idx="4">
                  <c:v>126.03168559764791</c:v>
                </c:pt>
                <c:pt idx="5">
                  <c:v>136.52357383082682</c:v>
                </c:pt>
                <c:pt idx="6">
                  <c:v>146.64794720477187</c:v>
                </c:pt>
                <c:pt idx="7">
                  <c:v>141.90039554117223</c:v>
                </c:pt>
                <c:pt idx="8">
                  <c:v>164.82116039511814</c:v>
                </c:pt>
              </c:numCache>
            </c:numRef>
          </c:val>
          <c:smooth val="1"/>
          <c:extLst>
            <c:ext xmlns:c16="http://schemas.microsoft.com/office/drawing/2014/chart" uri="{C3380CC4-5D6E-409C-BE32-E72D297353CC}">
              <c16:uniqueId val="{00000003-64C0-4E9F-8826-B074B44360DD}"/>
            </c:ext>
          </c:extLst>
        </c:ser>
        <c:ser>
          <c:idx val="2"/>
          <c:order val="2"/>
          <c:tx>
            <c:strRef>
              <c:f>'[joonis 10.xlsx]2013'!$A$8</c:f>
              <c:strCache>
                <c:ptCount val="1"/>
                <c:pt idx="0">
                  <c:v>Keskmine brutopalk</c:v>
                </c:pt>
              </c:strCache>
            </c:strRef>
          </c:tx>
          <c:spPr>
            <a:ln w="28575" cap="rnd">
              <a:solidFill>
                <a:srgbClr val="7F7F7F"/>
              </a:solidFill>
              <a:round/>
            </a:ln>
            <a:effectLst/>
          </c:spPr>
          <c:marker>
            <c:symbol val="none"/>
          </c:marker>
          <c:dLbls>
            <c:dLbl>
              <c:idx val="7"/>
              <c:layout>
                <c:manualLayout>
                  <c:x val="3.0230903886011264E-2"/>
                  <c:y val="8.5512995670853104E-2"/>
                </c:manualLayout>
              </c:layout>
              <c:tx>
                <c:rich>
                  <a:bodyPr/>
                  <a:lstStyle/>
                  <a:p>
                    <a:r>
                      <a:rPr lang="en-US" b="0" dirty="0" err="1"/>
                      <a:t>Average</a:t>
                    </a:r>
                    <a:r>
                      <a:rPr lang="en-US" b="0" dirty="0"/>
                      <a:t> gross </a:t>
                    </a:r>
                    <a:r>
                      <a:rPr lang="en-US" b="0" dirty="0" err="1"/>
                      <a:t>wage</a:t>
                    </a:r>
                    <a:endParaRPr lang="en-US" b="0" dirty="0"/>
                  </a:p>
                  <a:p>
                    <a:r>
                      <a:rPr lang="en-US" b="0" baseline="0" dirty="0"/>
                      <a:t> 163</a:t>
                    </a:r>
                  </a:p>
                </c:rich>
              </c:tx>
              <c:showLegendKey val="0"/>
              <c:showVal val="1"/>
              <c:showCatName val="0"/>
              <c:showSerName val="1"/>
              <c:showPercent val="0"/>
              <c:showBubbleSize val="0"/>
              <c:extLst>
                <c:ext xmlns:c15="http://schemas.microsoft.com/office/drawing/2012/chart" uri="{CE6537A1-D6FC-4f65-9D91-7224C49458BB}">
                  <c15:layout>
                    <c:manualLayout>
                      <c:w val="0.28411156114872516"/>
                      <c:h val="0.11560185958138255"/>
                    </c:manualLayout>
                  </c15:layout>
                  <c15:showDataLabelsRange val="0"/>
                </c:ext>
                <c:ext xmlns:c16="http://schemas.microsoft.com/office/drawing/2014/chart" uri="{C3380CC4-5D6E-409C-BE32-E72D297353CC}">
                  <c16:uniqueId val="{00000004-64C0-4E9F-8826-B074B44360D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'[joonis 10.xlsx]2013'!$B$1:$J$1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'[joonis 10.xlsx]2013'!$B$9:$J$9</c:f>
              <c:numCache>
                <c:formatCode>0%</c:formatCode>
                <c:ptCount val="9"/>
                <c:pt idx="0">
                  <c:v>100</c:v>
                </c:pt>
                <c:pt idx="1">
                  <c:v>105.90094836670178</c:v>
                </c:pt>
                <c:pt idx="2">
                  <c:v>112.22339304531086</c:v>
                </c:pt>
                <c:pt idx="3">
                  <c:v>120.75869336143307</c:v>
                </c:pt>
                <c:pt idx="4">
                  <c:v>128.66174920969442</c:v>
                </c:pt>
                <c:pt idx="5">
                  <c:v>138.0400421496312</c:v>
                </c:pt>
                <c:pt idx="6">
                  <c:v>148.26132771338251</c:v>
                </c:pt>
                <c:pt idx="7">
                  <c:v>152.58166491043204</c:v>
                </c:pt>
                <c:pt idx="8">
                  <c:v>163.1190727081138</c:v>
                </c:pt>
              </c:numCache>
            </c:numRef>
          </c:val>
          <c:smooth val="1"/>
          <c:extLst>
            <c:ext xmlns:c16="http://schemas.microsoft.com/office/drawing/2014/chart" uri="{C3380CC4-5D6E-409C-BE32-E72D297353CC}">
              <c16:uniqueId val="{00000005-64C0-4E9F-8826-B074B44360DD}"/>
            </c:ext>
          </c:extLst>
        </c:ser>
        <c:dLbls>
          <c:showLegendKey val="0"/>
          <c:showVal val="0"/>
          <c:showCatName val="0"/>
          <c:showSerName val="0"/>
          <c:showPercent val="0"/>
          <c:showBubbleSize val="0"/>
        </c:dLbls>
        <c:smooth val="0"/>
        <c:axId val="1670240223"/>
        <c:axId val="1802577263"/>
      </c:lineChart>
      <c:catAx>
        <c:axId val="167024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802577263"/>
        <c:crosses val="autoZero"/>
        <c:auto val="1"/>
        <c:lblAlgn val="ctr"/>
        <c:lblOffset val="100"/>
        <c:noMultiLvlLbl val="0"/>
      </c:catAx>
      <c:valAx>
        <c:axId val="1802577263"/>
        <c:scaling>
          <c:orientation val="minMax"/>
          <c:max val="17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 sz="1400"/>
                  <a:t>Change from 2013 (2013 = 100)</a:t>
                </a:r>
              </a:p>
            </c:rich>
          </c:tx>
          <c:layout>
            <c:manualLayout>
              <c:xMode val="edge"/>
              <c:yMode val="edge"/>
              <c:x val="7.6664803369870856E-3"/>
              <c:y val="0.1077441009436537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670240223"/>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06373-9E36-4472-9304-854FCED21383}" type="datetimeFigureOut">
              <a:rPr lang="et-EE" smtClean="0"/>
              <a:t>18.08.2023</a:t>
            </a:fld>
            <a:endParaRPr lang="et-EE" dirty="0"/>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AEBDE-34F5-4414-921C-87CE44A4106D}" type="slidenum">
              <a:rPr lang="et-EE" smtClean="0"/>
              <a:t>‹#›</a:t>
            </a:fld>
            <a:endParaRPr lang="et-EE" dirty="0"/>
          </a:p>
        </p:txBody>
      </p:sp>
    </p:spTree>
    <p:extLst>
      <p:ext uri="{BB962C8B-B14F-4D97-AF65-F5344CB8AC3E}">
        <p14:creationId xmlns:p14="http://schemas.microsoft.com/office/powerpoint/2010/main" val="80627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8D78D45E-83F4-4F97-8BBB-A665FE8D6BF2}" type="slidenum">
              <a:rPr lang="en-US" smtClean="0"/>
              <a:t>1</a:t>
            </a:fld>
            <a:endParaRPr lang="en-US"/>
          </a:p>
        </p:txBody>
      </p:sp>
    </p:spTree>
    <p:extLst>
      <p:ext uri="{BB962C8B-B14F-4D97-AF65-F5344CB8AC3E}">
        <p14:creationId xmlns:p14="http://schemas.microsoft.com/office/powerpoint/2010/main" val="20528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 sz="1200" kern="1200" dirty="0">
              <a:solidFill>
                <a:schemeClr val="tx1"/>
              </a:solidFill>
              <a:effectLst/>
              <a:latin typeface="+mn-lt"/>
              <a:ea typeface="+mn-ea"/>
              <a:cs typeface="+mn-cs"/>
            </a:endParaRPr>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8D45E-83F4-4F97-8BBB-A665FE8D6B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95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Defining </a:t>
            </a:r>
            <a:r>
              <a:rPr lang="et-EE" dirty="0" err="1"/>
              <a:t>dropout</a:t>
            </a: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baseline="0" dirty="0"/>
              <a:t>33% of BA students do not have 3 years after the nominal graduation time no longer in student status and did not graduate (in Finland 17%)/</a:t>
            </a:r>
          </a:p>
          <a:p>
            <a:pPr marL="0" marR="0" lvl="0" indent="0" algn="l" defTabSz="914400" rtl="0" eaLnBrk="1" fontAlgn="auto" latinLnBrk="0" hangingPunct="1">
              <a:lnSpc>
                <a:spcPct val="100000"/>
              </a:lnSpc>
              <a:spcBef>
                <a:spcPts val="0"/>
              </a:spcBef>
              <a:spcAft>
                <a:spcPts val="0"/>
              </a:spcAft>
              <a:buClrTx/>
              <a:buSzTx/>
              <a:buFontTx/>
              <a:buNone/>
              <a:tabLst/>
              <a:defRPr/>
            </a:pPr>
            <a:r>
              <a:rPr lang="en" baseline="0" dirty="0"/>
              <a:t>A lot </a:t>
            </a:r>
            <a:r>
              <a:rPr lang="et-EE" baseline="0" dirty="0"/>
              <a:t>drops </a:t>
            </a:r>
            <a:r>
              <a:rPr lang="et-EE" baseline="0" dirty="0" err="1"/>
              <a:t>out</a:t>
            </a:r>
            <a:r>
              <a:rPr lang="et-EE" baseline="0" dirty="0"/>
              <a:t> j</a:t>
            </a:r>
            <a:r>
              <a:rPr lang="en" baseline="0" dirty="0"/>
              <a:t>ust in the year of defending</a:t>
            </a:r>
            <a:r>
              <a:rPr lang="et-E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baseline="0" dirty="0" err="1"/>
              <a:t>Would</a:t>
            </a:r>
            <a:r>
              <a:rPr lang="et-EE" baseline="0" dirty="0"/>
              <a:t> </a:t>
            </a:r>
            <a:r>
              <a:rPr lang="et-EE" baseline="0" dirty="0" err="1"/>
              <a:t>be</a:t>
            </a:r>
            <a:r>
              <a:rPr lang="et-EE" baseline="0" dirty="0"/>
              <a:t> </a:t>
            </a:r>
            <a:r>
              <a:rPr lang="et-EE" baseline="0" dirty="0" err="1"/>
              <a:t>interesting</a:t>
            </a:r>
            <a:r>
              <a:rPr lang="et-EE" baseline="0" dirty="0"/>
              <a:t> </a:t>
            </a:r>
            <a:r>
              <a:rPr lang="et-EE" baseline="0" dirty="0" err="1"/>
              <a:t>to</a:t>
            </a:r>
            <a:r>
              <a:rPr lang="et-EE" baseline="0" dirty="0"/>
              <a:t> </a:t>
            </a:r>
            <a:r>
              <a:rPr lang="et-EE" baseline="0" dirty="0" err="1"/>
              <a:t>discuss</a:t>
            </a:r>
            <a:r>
              <a:rPr lang="et-EE" baseline="0" dirty="0"/>
              <a:t> </a:t>
            </a:r>
            <a:r>
              <a:rPr lang="et-EE" baseline="0" dirty="0" err="1"/>
              <a:t>the</a:t>
            </a:r>
            <a:r>
              <a:rPr lang="et-EE" baseline="0" dirty="0"/>
              <a:t> </a:t>
            </a:r>
            <a:r>
              <a:rPr lang="et-EE" baseline="0" dirty="0" err="1"/>
              <a:t>reasons</a:t>
            </a:r>
            <a:r>
              <a:rPr lang="et-EE" baseline="0" dirty="0"/>
              <a:t> </a:t>
            </a:r>
            <a:r>
              <a:rPr lang="et-EE" baseline="0" dirty="0" err="1"/>
              <a:t>from</a:t>
            </a:r>
            <a:r>
              <a:rPr lang="et-EE" baseline="0" dirty="0"/>
              <a:t> </a:t>
            </a:r>
            <a:r>
              <a:rPr lang="et-EE" baseline="0" dirty="0" err="1"/>
              <a:t>the</a:t>
            </a:r>
            <a:r>
              <a:rPr lang="et-EE" baseline="0" dirty="0"/>
              <a:t> </a:t>
            </a:r>
            <a:r>
              <a:rPr lang="et-EE" baseline="0" dirty="0" err="1"/>
              <a:t>perspective</a:t>
            </a:r>
            <a:r>
              <a:rPr lang="et-EE" baseline="0" dirty="0"/>
              <a:t> of diferent </a:t>
            </a:r>
            <a:r>
              <a:rPr lang="et-EE" baseline="0" dirty="0" err="1"/>
              <a:t>regional</a:t>
            </a:r>
            <a:r>
              <a:rPr lang="et-EE" baseline="0" dirty="0"/>
              <a:t> </a:t>
            </a:r>
            <a:r>
              <a:rPr lang="et-EE" baseline="0" dirty="0" err="1"/>
              <a:t>colleges</a:t>
            </a:r>
            <a:r>
              <a:rPr lang="et-EE" baseline="0" dirty="0"/>
              <a:t>. </a:t>
            </a:r>
            <a:r>
              <a:rPr lang="et-EE" baseline="0" dirty="0" err="1"/>
              <a:t>Probably</a:t>
            </a:r>
            <a:r>
              <a:rPr lang="et-EE" baseline="0" dirty="0"/>
              <a:t> </a:t>
            </a:r>
            <a:r>
              <a:rPr lang="et-EE" baseline="0" dirty="0" err="1"/>
              <a:t>the</a:t>
            </a:r>
            <a:r>
              <a:rPr lang="et-EE" baseline="0" dirty="0"/>
              <a:t> </a:t>
            </a:r>
            <a:r>
              <a:rPr lang="et-EE" baseline="0" dirty="0" err="1"/>
              <a:t>causes</a:t>
            </a:r>
            <a:r>
              <a:rPr lang="et-EE" baseline="0" dirty="0"/>
              <a:t> are </a:t>
            </a:r>
            <a:r>
              <a:rPr lang="et-EE" baseline="0" dirty="0" err="1"/>
              <a:t>different</a:t>
            </a:r>
            <a:r>
              <a:rPr lang="et-EE" baseline="0" dirty="0"/>
              <a:t>?</a:t>
            </a: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t-EE" baseline="0" dirty="0"/>
          </a:p>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12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Student employment</a:t>
            </a:r>
            <a:r>
              <a:rPr lang="et-EE" dirty="0"/>
              <a:t> – </a:t>
            </a:r>
            <a:r>
              <a:rPr lang="et-EE" dirty="0" err="1"/>
              <a:t>students</a:t>
            </a:r>
            <a:r>
              <a:rPr lang="et-EE" dirty="0"/>
              <a:t> </a:t>
            </a:r>
            <a:r>
              <a:rPr lang="et-EE" dirty="0" err="1"/>
              <a:t>work</a:t>
            </a:r>
            <a:r>
              <a:rPr lang="et-EE" dirty="0"/>
              <a:t> a </a:t>
            </a:r>
            <a:r>
              <a:rPr lang="et-EE" dirty="0" err="1"/>
              <a:t>lot</a:t>
            </a:r>
            <a:r>
              <a:rPr lang="et-EE" dirty="0"/>
              <a:t>; </a:t>
            </a:r>
            <a:r>
              <a:rPr lang="et-EE" dirty="0" err="1"/>
              <a:t>regularly</a:t>
            </a:r>
            <a:r>
              <a:rPr lang="et-EE" dirty="0"/>
              <a:t>=20+ </a:t>
            </a:r>
            <a:r>
              <a:rPr lang="et-EE" dirty="0" err="1"/>
              <a:t>hours</a:t>
            </a:r>
            <a:r>
              <a:rPr lang="et-EE" dirty="0"/>
              <a:t> a </a:t>
            </a:r>
            <a:r>
              <a:rPr lang="et-EE" dirty="0" err="1"/>
              <a:t>week</a:t>
            </a:r>
            <a:endParaRPr lang="e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 sz="1200" kern="1200" dirty="0">
                <a:solidFill>
                  <a:schemeClr val="tx1"/>
                </a:solidFill>
                <a:effectLst/>
                <a:latin typeface="+mn-lt"/>
                <a:ea typeface="+mn-ea"/>
                <a:cs typeface="+mn-cs"/>
              </a:rPr>
              <a:t>1. 78% work to cover living expenses</a:t>
            </a:r>
            <a:endParaRPr lang="et-E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 baseline="0" dirty="0"/>
              <a:t>2. More and more people are going to study alongside working, not working alongside studying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 baseline="0" dirty="0"/>
              <a:t>2. </a:t>
            </a:r>
            <a:r>
              <a:rPr lang="et-EE" baseline="0" dirty="0"/>
              <a:t>T</a:t>
            </a:r>
            <a:r>
              <a:rPr lang="en" baseline="0" dirty="0"/>
              <a:t>he </a:t>
            </a:r>
            <a:r>
              <a:rPr lang="et-EE" baseline="0" dirty="0"/>
              <a:t>Riigikontroll </a:t>
            </a:r>
            <a:r>
              <a:rPr lang="en" baseline="0" dirty="0"/>
              <a:t>analysis in 2019 did not show a significant connection between </a:t>
            </a:r>
            <a:r>
              <a:rPr lang="et-EE" baseline="0" dirty="0" err="1"/>
              <a:t>dropout</a:t>
            </a:r>
            <a:r>
              <a:rPr lang="en" baseline="0" dirty="0"/>
              <a:t> and employment.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 baseline="0" dirty="0"/>
              <a:t>2. A third feel that work is a </a:t>
            </a:r>
            <a:r>
              <a:rPr lang="et-EE" baseline="0" dirty="0" err="1"/>
              <a:t>affecting</a:t>
            </a:r>
            <a:r>
              <a:rPr lang="et-EE" baseline="0" dirty="0"/>
              <a:t> </a:t>
            </a:r>
            <a:r>
              <a:rPr lang="et-EE" baseline="0" dirty="0" err="1"/>
              <a:t>their</a:t>
            </a:r>
            <a:r>
              <a:rPr lang="et-EE" baseline="0" dirty="0"/>
              <a:t> </a:t>
            </a:r>
            <a:r>
              <a:rPr lang="et-EE" baseline="0" dirty="0" err="1"/>
              <a:t>studies</a:t>
            </a:r>
            <a:r>
              <a:rPr lang="et-EE" baseline="0" dirty="0"/>
              <a:t> in a </a:t>
            </a:r>
            <a:r>
              <a:rPr lang="et-EE" baseline="0" dirty="0" err="1"/>
              <a:t>negative</a:t>
            </a:r>
            <a:r>
              <a:rPr lang="et-EE" baseline="0" dirty="0"/>
              <a:t> </a:t>
            </a:r>
            <a:r>
              <a:rPr lang="et-EE" baseline="0" dirty="0" err="1"/>
              <a:t>way</a:t>
            </a:r>
            <a:r>
              <a:rPr lang="en" baseline="0" dirty="0"/>
              <a:t>. 2x more than the EU average;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 baseline="0" dirty="0"/>
              <a:t>3. High workload, </a:t>
            </a:r>
            <a:r>
              <a:rPr lang="en" b="1" baseline="0" dirty="0"/>
              <a:t>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i="1" kern="1200" baseline="0" dirty="0">
                <a:solidFill>
                  <a:schemeClr val="tx1"/>
                </a:solidFill>
                <a:effectLst/>
                <a:latin typeface="+mn-lt"/>
                <a:ea typeface="+mn-ea"/>
                <a:cs typeface="+mn-cs"/>
              </a:rPr>
              <a:t>Raud compares </a:t>
            </a:r>
            <a:r>
              <a:rPr lang="et-EE" sz="1200" b="1" i="1" kern="1200" dirty="0" err="1">
                <a:solidFill>
                  <a:schemeClr val="tx1"/>
                </a:solidFill>
                <a:effectLst/>
                <a:latin typeface="+mn-lt"/>
                <a:ea typeface="+mn-ea"/>
                <a:cs typeface="+mn-cs"/>
              </a:rPr>
              <a:t>optimization</a:t>
            </a:r>
            <a:r>
              <a:rPr lang="et-EE" sz="1200" b="1" i="1" kern="1200" dirty="0">
                <a:solidFill>
                  <a:schemeClr val="tx1"/>
                </a:solidFill>
                <a:effectLst/>
                <a:latin typeface="+mn-lt"/>
                <a:ea typeface="+mn-ea"/>
                <a:cs typeface="+mn-cs"/>
              </a:rPr>
              <a:t> </a:t>
            </a:r>
            <a:r>
              <a:rPr lang="en" sz="1200" b="1" i="1" kern="1200" dirty="0">
                <a:solidFill>
                  <a:schemeClr val="tx1"/>
                </a:solidFill>
                <a:effectLst/>
                <a:latin typeface="+mn-lt"/>
                <a:ea typeface="+mn-ea"/>
                <a:cs typeface="+mn-cs"/>
              </a:rPr>
              <a:t>to baking a cake, where you double the speed and cut the time in half — the result is burnt on the outside and raw on the inside.</a:t>
            </a:r>
            <a:endParaRPr lang="et-E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t-E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t-E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t-E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kern="1200" dirty="0">
                <a:solidFill>
                  <a:schemeClr val="tx1"/>
                </a:solidFill>
                <a:effectLst/>
                <a:latin typeface="+mn-lt"/>
                <a:ea typeface="+mn-ea"/>
                <a:cs typeface="+mn-cs"/>
              </a:rPr>
              <a:t>The proportion of those admitted to master's studies at the expense of bachelor's and applied higher education has increased: 22.6% in 2010, 31.5%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t-E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67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 b="0" dirty="0"/>
              <a:t>Access to higher education is hindered by </a:t>
            </a:r>
            <a:r>
              <a:rPr lang="en" b="0" baseline="0" dirty="0"/>
              <a:t>the possibilities of covering living expenses; a growing topic in today's inflationary environment</a:t>
            </a:r>
            <a:endParaRPr lang="et-EE"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t-EE" b="0" baseline="0" dirty="0"/>
              <a:t>Need </a:t>
            </a:r>
            <a:r>
              <a:rPr lang="et-EE" b="0" baseline="0" dirty="0" err="1"/>
              <a:t>based</a:t>
            </a:r>
            <a:r>
              <a:rPr lang="et-EE" b="0" baseline="0" dirty="0"/>
              <a:t> </a:t>
            </a:r>
            <a:r>
              <a:rPr lang="et-EE" b="0" baseline="0" dirty="0" err="1"/>
              <a:t>grants</a:t>
            </a:r>
            <a:r>
              <a:rPr lang="et-EE" b="0" baseline="0" dirty="0"/>
              <a:t> </a:t>
            </a:r>
            <a:r>
              <a:rPr lang="et-EE" b="0" baseline="0" dirty="0" err="1"/>
              <a:t>were</a:t>
            </a:r>
            <a:r>
              <a:rPr lang="et-EE" b="0" baseline="0" dirty="0"/>
              <a:t> </a:t>
            </a:r>
            <a:r>
              <a:rPr lang="et-EE" b="0" baseline="0" dirty="0" err="1"/>
              <a:t>unchainged</a:t>
            </a:r>
            <a:r>
              <a:rPr lang="et-EE" b="0" baseline="0" dirty="0"/>
              <a:t> </a:t>
            </a:r>
            <a:r>
              <a:rPr lang="et-EE" b="0" baseline="0" dirty="0" err="1"/>
              <a:t>for</a:t>
            </a:r>
            <a:r>
              <a:rPr lang="en" b="0" baseline="0" dirty="0"/>
              <a:t> </a:t>
            </a:r>
            <a:r>
              <a:rPr lang="et-EE" b="0" baseline="0" dirty="0"/>
              <a:t>10</a:t>
            </a:r>
            <a:r>
              <a:rPr lang="en" b="0" baseline="0" dirty="0"/>
              <a:t> years</a:t>
            </a:r>
            <a:r>
              <a:rPr lang="et-EE" b="0" baseline="0" dirty="0"/>
              <a:t>. </a:t>
            </a:r>
            <a:r>
              <a:rPr lang="et-EE" b="0" baseline="0" dirty="0" err="1"/>
              <a:t>Depends</a:t>
            </a:r>
            <a:r>
              <a:rPr lang="et-EE" b="0" baseline="0" dirty="0"/>
              <a:t> on </a:t>
            </a:r>
            <a:r>
              <a:rPr lang="et-EE" b="0" baseline="0" dirty="0" err="1"/>
              <a:t>the</a:t>
            </a:r>
            <a:r>
              <a:rPr lang="et-EE" b="0" baseline="0" dirty="0"/>
              <a:t> A</a:t>
            </a:r>
            <a:r>
              <a:rPr lang="en" sz="1200" b="1" dirty="0">
                <a:solidFill>
                  <a:schemeClr val="bg1"/>
                </a:solidFill>
                <a:effectLst/>
                <a:latin typeface="Arial" panose="020B0604020202020204" pitchFamily="34" charset="0"/>
                <a:cs typeface="Arial" panose="020B0604020202020204" pitchFamily="34" charset="0"/>
              </a:rPr>
              <a:t>verage gross income per family member</a:t>
            </a:r>
            <a:endParaRPr lang="et-EE" sz="1200" b="1" dirty="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 to 24 years old is considered part of the family </a:t>
            </a:r>
            <a:r>
              <a:rPr kumimoji="0" lang="et-E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even</a:t>
            </a:r>
            <a:r>
              <a:rPr kumimoji="0" lang="et-E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if</a:t>
            </a:r>
            <a:r>
              <a:rPr kumimoji="0" lang="et-E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not</a:t>
            </a:r>
            <a:r>
              <a:rPr kumimoji="0" lang="et-E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living</a:t>
            </a:r>
            <a:r>
              <a:rPr kumimoji="0" lang="et-E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with</a:t>
            </a:r>
            <a:r>
              <a:rPr kumimoji="0" lang="et-E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them</a:t>
            </a:r>
            <a:r>
              <a:rPr kumimoji="0" lang="en"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 sz="1400" dirty="0">
                <a:effectLst/>
                <a:latin typeface="Calibri" panose="020F0502020204030204" pitchFamily="34" charset="0"/>
                <a:ea typeface="Calibri" panose="020F0502020204030204" pitchFamily="34" charset="0"/>
                <a:cs typeface="Times New Roman" panose="02020603050405020304" pitchFamily="18" charset="0"/>
              </a:rPr>
              <a:t>If students are separated from their families, more than half should receive need-based subsidies.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 b="0" dirty="0"/>
              <a:t>2. The student loan </a:t>
            </a:r>
            <a:r>
              <a:rPr lang="en" b="0" baseline="0" dirty="0"/>
              <a:t>will be cheaper</a:t>
            </a:r>
          </a:p>
          <a:p>
            <a:r>
              <a:rPr lang="et-EE" b="1" dirty="0"/>
              <a:t>C</a:t>
            </a:r>
            <a:r>
              <a:rPr lang="en" b="1" dirty="0"/>
              <a:t>onsider </a:t>
            </a:r>
            <a:r>
              <a:rPr lang="et-EE" b="1" dirty="0" err="1"/>
              <a:t>tuiton</a:t>
            </a:r>
            <a:r>
              <a:rPr lang="et-EE" b="1" dirty="0"/>
              <a:t> </a:t>
            </a:r>
            <a:r>
              <a:rPr lang="et-EE" b="1" dirty="0" err="1"/>
              <a:t>free</a:t>
            </a:r>
            <a:r>
              <a:rPr lang="et-EE" b="1" dirty="0"/>
              <a:t> </a:t>
            </a:r>
            <a:r>
              <a:rPr lang="et-EE" b="1" dirty="0" err="1"/>
              <a:t>studying</a:t>
            </a:r>
            <a:r>
              <a:rPr lang="et-EE" b="1" dirty="0"/>
              <a:t> </a:t>
            </a:r>
            <a:r>
              <a:rPr lang="et-EE" b="1" dirty="0" err="1"/>
              <a:t>for</a:t>
            </a:r>
            <a:r>
              <a:rPr lang="et-EE" b="1" dirty="0"/>
              <a:t> part-</a:t>
            </a:r>
            <a:r>
              <a:rPr lang="et-EE" b="1" dirty="0" err="1"/>
              <a:t>time</a:t>
            </a:r>
            <a:r>
              <a:rPr lang="et-EE" b="1" dirty="0"/>
              <a:t> </a:t>
            </a:r>
            <a:r>
              <a:rPr lang="et-EE" b="1" dirty="0" err="1"/>
              <a:t>students</a:t>
            </a:r>
            <a:r>
              <a:rPr lang="et-EE" b="1" dirty="0"/>
              <a:t> in order </a:t>
            </a:r>
            <a:r>
              <a:rPr lang="et-EE" b="1" dirty="0" err="1"/>
              <a:t>to</a:t>
            </a:r>
            <a:r>
              <a:rPr lang="et-EE" b="1" dirty="0"/>
              <a:t> </a:t>
            </a:r>
            <a:r>
              <a:rPr lang="et-EE" b="1" dirty="0" err="1"/>
              <a:t>allow</a:t>
            </a:r>
            <a:r>
              <a:rPr lang="et-EE" b="1" dirty="0"/>
              <a:t> </a:t>
            </a:r>
            <a:r>
              <a:rPr lang="et-EE" b="1" dirty="0" err="1"/>
              <a:t>them</a:t>
            </a:r>
            <a:r>
              <a:rPr lang="et-EE" b="1" dirty="0"/>
              <a:t> </a:t>
            </a:r>
            <a:r>
              <a:rPr lang="et-EE" b="1" dirty="0" err="1"/>
              <a:t>to</a:t>
            </a:r>
            <a:r>
              <a:rPr lang="et-EE" b="1" dirty="0"/>
              <a:t> </a:t>
            </a:r>
            <a:r>
              <a:rPr lang="et-EE" b="1" dirty="0" err="1"/>
              <a:t>combine</a:t>
            </a:r>
            <a:r>
              <a:rPr lang="et-EE" b="1" dirty="0"/>
              <a:t> </a:t>
            </a:r>
            <a:r>
              <a:rPr lang="et-EE" b="1" dirty="0" err="1"/>
              <a:t>working</a:t>
            </a:r>
            <a:r>
              <a:rPr lang="et-EE" b="1" dirty="0"/>
              <a:t> and </a:t>
            </a:r>
            <a:r>
              <a:rPr lang="et-EE" b="1" dirty="0" err="1"/>
              <a:t>studying</a:t>
            </a:r>
            <a:endParaRPr lang="en" b="1"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t-E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0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err="1"/>
              <a:t>Empirical</a:t>
            </a:r>
            <a:r>
              <a:rPr lang="et-EE" dirty="0"/>
              <a:t> </a:t>
            </a:r>
            <a:r>
              <a:rPr lang="et-EE" dirty="0" err="1"/>
              <a:t>evidence</a:t>
            </a:r>
            <a:r>
              <a:rPr lang="et-EE" dirty="0"/>
              <a:t> </a:t>
            </a:r>
            <a:r>
              <a:rPr lang="et-EE" dirty="0" err="1"/>
              <a:t>whether</a:t>
            </a:r>
            <a:r>
              <a:rPr lang="et-EE" dirty="0"/>
              <a:t> </a:t>
            </a:r>
            <a:r>
              <a:rPr lang="et-EE" dirty="0" err="1"/>
              <a:t>working</a:t>
            </a:r>
            <a:r>
              <a:rPr lang="et-EE" dirty="0"/>
              <a:t> </a:t>
            </a:r>
            <a:r>
              <a:rPr lang="et-EE" dirty="0" err="1"/>
              <a:t>is</a:t>
            </a:r>
            <a:r>
              <a:rPr lang="et-EE" dirty="0"/>
              <a:t> </a:t>
            </a:r>
            <a:r>
              <a:rPr lang="en" dirty="0"/>
              <a:t>opportunity-based or need-based?</a:t>
            </a:r>
          </a:p>
          <a:p>
            <a:r>
              <a:rPr lang="en" dirty="0"/>
              <a:t>With the support of the family, the distribution of work is fairly even</a:t>
            </a:r>
            <a:endParaRPr lang="et-EE" dirty="0"/>
          </a:p>
          <a:p>
            <a:r>
              <a:rPr lang="et-EE" dirty="0" err="1"/>
              <a:t>This</a:t>
            </a:r>
            <a:r>
              <a:rPr lang="et-EE" dirty="0"/>
              <a:t> </a:t>
            </a:r>
            <a:r>
              <a:rPr lang="et-EE" dirty="0" err="1"/>
              <a:t>is</a:t>
            </a:r>
            <a:r>
              <a:rPr lang="et-EE" dirty="0"/>
              <a:t> just </a:t>
            </a:r>
            <a:r>
              <a:rPr lang="et-EE" dirty="0" err="1"/>
              <a:t>correlation</a:t>
            </a:r>
            <a:r>
              <a:rPr lang="et-EE" dirty="0"/>
              <a:t> </a:t>
            </a:r>
            <a:r>
              <a:rPr lang="et-EE" dirty="0" err="1"/>
              <a:t>not</a:t>
            </a:r>
            <a:r>
              <a:rPr lang="et-EE" dirty="0"/>
              <a:t> </a:t>
            </a:r>
            <a:r>
              <a:rPr lang="et-EE" dirty="0" err="1"/>
              <a:t>causation</a:t>
            </a:r>
            <a:r>
              <a:rPr lang="et-EE" dirty="0"/>
              <a:t>!</a:t>
            </a:r>
            <a:endParaRPr lang="en" dirty="0"/>
          </a:p>
        </p:txBody>
      </p:sp>
      <p:sp>
        <p:nvSpPr>
          <p:cNvPr id="4" name="Slaidinumbri kohatäide 3"/>
          <p:cNvSpPr>
            <a:spLocks noGrp="1"/>
          </p:cNvSpPr>
          <p:nvPr>
            <p:ph type="sldNum" sz="quarter" idx="5"/>
          </p:nvPr>
        </p:nvSpPr>
        <p:spPr/>
        <p:txBody>
          <a:bodyPr/>
          <a:lstStyle/>
          <a:p>
            <a:fld id="{76EAEBDE-34F5-4414-921C-87CE44A4106D}" type="slidenum">
              <a:rPr lang="et-EE" smtClean="0"/>
              <a:t>14</a:t>
            </a:fld>
            <a:endParaRPr lang="et-EE"/>
          </a:p>
        </p:txBody>
      </p:sp>
    </p:spTree>
    <p:extLst>
      <p:ext uri="{BB962C8B-B14F-4D97-AF65-F5344CB8AC3E}">
        <p14:creationId xmlns:p14="http://schemas.microsoft.com/office/powerpoint/2010/main" val="371154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err="1"/>
              <a:t>Wage</a:t>
            </a:r>
            <a:r>
              <a:rPr lang="et-EE" dirty="0"/>
              <a:t> </a:t>
            </a:r>
            <a:r>
              <a:rPr lang="et-EE" dirty="0" err="1"/>
              <a:t>premium</a:t>
            </a:r>
            <a:r>
              <a:rPr lang="et-EE" dirty="0"/>
              <a:t> </a:t>
            </a:r>
            <a:r>
              <a:rPr lang="en" dirty="0"/>
              <a:t>may be underestimated </a:t>
            </a:r>
            <a:r>
              <a:rPr lang="en" baseline="0" dirty="0"/>
              <a:t>. </a:t>
            </a:r>
            <a:r>
              <a:rPr lang="en" dirty="0"/>
              <a:t>There are many who have </a:t>
            </a:r>
            <a:r>
              <a:rPr lang="en" baseline="0" dirty="0"/>
              <a:t>attended and benefited from higher education, but </a:t>
            </a:r>
            <a:r>
              <a:rPr lang="et-EE" baseline="0" dirty="0"/>
              <a:t>have </a:t>
            </a:r>
            <a:r>
              <a:rPr lang="et-EE" baseline="0" dirty="0" err="1"/>
              <a:t>not</a:t>
            </a:r>
            <a:r>
              <a:rPr lang="et-EE" baseline="0" dirty="0"/>
              <a:t> </a:t>
            </a:r>
            <a:r>
              <a:rPr lang="et-EE" baseline="0" dirty="0" err="1"/>
              <a:t>graduated</a:t>
            </a:r>
            <a:r>
              <a:rPr lang="et-EE" baseline="0" dirty="0"/>
              <a:t>, do </a:t>
            </a:r>
            <a:r>
              <a:rPr lang="et-EE" baseline="0" dirty="0" err="1"/>
              <a:t>not</a:t>
            </a:r>
            <a:r>
              <a:rPr lang="et-EE" baseline="0" dirty="0"/>
              <a:t> have </a:t>
            </a:r>
            <a:r>
              <a:rPr lang="et-EE" baseline="0" dirty="0" err="1"/>
              <a:t>the</a:t>
            </a:r>
            <a:r>
              <a:rPr lang="et-EE" baseline="0" dirty="0"/>
              <a:t> </a:t>
            </a:r>
            <a:r>
              <a:rPr lang="et-EE" baseline="0" dirty="0" err="1"/>
              <a:t>degree</a:t>
            </a:r>
            <a:r>
              <a:rPr lang="en" baseline="0" dirty="0"/>
              <a:t>. </a:t>
            </a:r>
            <a:r>
              <a:rPr lang="et-EE" baseline="0" dirty="0" err="1"/>
              <a:t>Eg</a:t>
            </a:r>
            <a:r>
              <a:rPr lang="en" baseline="0" dirty="0"/>
              <a:t> in ICT . This moves the reference up.</a:t>
            </a: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International studies often </a:t>
            </a:r>
            <a:r>
              <a:rPr lang="et-EE" dirty="0" err="1"/>
              <a:t>use</a:t>
            </a:r>
            <a:r>
              <a:rPr lang="et-EE" dirty="0"/>
              <a:t> </a:t>
            </a:r>
            <a:r>
              <a:rPr lang="en" dirty="0"/>
              <a:t>sample data, technical school education</a:t>
            </a:r>
            <a:r>
              <a:rPr lang="et-EE" dirty="0"/>
              <a:t> (tehnikumid)</a:t>
            </a:r>
            <a:r>
              <a:rPr lang="en" dirty="0"/>
              <a:t> overrepresented</a:t>
            </a: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baseline="0" dirty="0" err="1"/>
              <a:t>Using</a:t>
            </a:r>
            <a:r>
              <a:rPr lang="et-EE" baseline="0" dirty="0"/>
              <a:t> register </a:t>
            </a:r>
            <a:r>
              <a:rPr lang="et-EE" baseline="0" dirty="0" err="1"/>
              <a:t>data</a:t>
            </a:r>
            <a:r>
              <a:rPr lang="et-EE" baseline="0" dirty="0"/>
              <a:t>, </a:t>
            </a:r>
            <a:r>
              <a:rPr lang="et-EE" baseline="0" dirty="0" err="1"/>
              <a:t>the</a:t>
            </a:r>
            <a:r>
              <a:rPr lang="et-EE" baseline="0" dirty="0"/>
              <a:t> </a:t>
            </a:r>
            <a:r>
              <a:rPr lang="et-EE" baseline="0" dirty="0" err="1"/>
              <a:t>wage</a:t>
            </a:r>
            <a:r>
              <a:rPr lang="et-EE" baseline="0" dirty="0"/>
              <a:t> </a:t>
            </a:r>
            <a:r>
              <a:rPr lang="et-EE" baseline="0" dirty="0" err="1"/>
              <a:t>premium</a:t>
            </a:r>
            <a:r>
              <a:rPr lang="et-EE" baseline="0" dirty="0"/>
              <a:t> </a:t>
            </a:r>
            <a:r>
              <a:rPr lang="et-EE" baseline="0" dirty="0" err="1"/>
              <a:t>is</a:t>
            </a:r>
            <a:r>
              <a:rPr lang="et-EE" baseline="0" dirty="0"/>
              <a:t> a </a:t>
            </a:r>
            <a:r>
              <a:rPr lang="et-EE" baseline="0" dirty="0" err="1"/>
              <a:t>lot</a:t>
            </a:r>
            <a:r>
              <a:rPr lang="et-EE" baseline="0" dirty="0"/>
              <a:t> </a:t>
            </a:r>
            <a:r>
              <a:rPr lang="et-EE" baseline="0" dirty="0" err="1"/>
              <a:t>alrger</a:t>
            </a:r>
            <a:r>
              <a:rPr lang="et-EE" baseline="0" dirty="0"/>
              <a:t> in Estonia</a:t>
            </a: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Circle 5, column 3, square 1 year after graduation. The purpose is to compare persons with the same number of years of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 </a:t>
            </a:r>
          </a:p>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t-E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60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kern="1200" dirty="0" err="1">
                <a:solidFill>
                  <a:schemeClr val="tx1"/>
                </a:solidFill>
                <a:effectLst/>
                <a:latin typeface="+mn-lt"/>
                <a:ea typeface="+mn-ea"/>
                <a:cs typeface="+mn-cs"/>
              </a:rPr>
              <a:t>Mismatch</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between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qualifications</a:t>
            </a:r>
            <a:r>
              <a:rPr lang="et-EE" sz="1200" kern="1200" dirty="0">
                <a:solidFill>
                  <a:schemeClr val="tx1"/>
                </a:solidFill>
                <a:effectLst/>
                <a:latin typeface="+mn-lt"/>
                <a:ea typeface="+mn-ea"/>
                <a:cs typeface="+mn-cs"/>
              </a:rPr>
              <a:t> and </a:t>
            </a:r>
            <a:r>
              <a:rPr lang="et-EE" sz="1200" kern="1200" dirty="0" err="1">
                <a:solidFill>
                  <a:schemeClr val="tx1"/>
                </a:solidFill>
                <a:effectLst/>
                <a:latin typeface="+mn-lt"/>
                <a:ea typeface="+mn-ea"/>
                <a:cs typeface="+mn-cs"/>
              </a:rPr>
              <a:t>labour</a:t>
            </a:r>
            <a:r>
              <a:rPr lang="et-EE" sz="1200" kern="1200" dirty="0">
                <a:solidFill>
                  <a:schemeClr val="tx1"/>
                </a:solidFill>
                <a:effectLst/>
                <a:latin typeface="+mn-lt"/>
                <a:ea typeface="+mn-ea"/>
                <a:cs typeface="+mn-cs"/>
              </a:rPr>
              <a:t> market </a:t>
            </a:r>
            <a:r>
              <a:rPr lang="et-EE" sz="1200" kern="1200" dirty="0" err="1">
                <a:solidFill>
                  <a:schemeClr val="tx1"/>
                </a:solidFill>
                <a:effectLst/>
                <a:latin typeface="+mn-lt"/>
                <a:ea typeface="+mn-ea"/>
                <a:cs typeface="+mn-cs"/>
              </a:rPr>
              <a:t>needs</a:t>
            </a:r>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T</a:t>
            </a:r>
            <a:r>
              <a:rPr lang="en" sz="1200" kern="1200" dirty="0">
                <a:solidFill>
                  <a:schemeClr val="tx1"/>
                </a:solidFill>
                <a:effectLst/>
                <a:latin typeface="+mn-lt"/>
                <a:ea typeface="+mn-ea"/>
                <a:cs typeface="+mn-cs"/>
              </a:rPr>
              <a:t>he overall picture is not bad, but </a:t>
            </a:r>
            <a:r>
              <a:rPr lang="et-EE" sz="1200" kern="1200" dirty="0" err="1">
                <a:solidFill>
                  <a:schemeClr val="tx1"/>
                </a:solidFill>
                <a:effectLst/>
                <a:latin typeface="+mn-lt"/>
                <a:ea typeface="+mn-ea"/>
                <a:cs typeface="+mn-cs"/>
              </a:rPr>
              <a:t>if</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you</a:t>
            </a:r>
            <a:r>
              <a:rPr lang="et-EE" sz="1200" kern="1200" dirty="0">
                <a:solidFill>
                  <a:schemeClr val="tx1"/>
                </a:solidFill>
                <a:effectLst/>
                <a:latin typeface="+mn-lt"/>
                <a:ea typeface="+mn-ea"/>
                <a:cs typeface="+mn-cs"/>
              </a:rPr>
              <a:t> have a </a:t>
            </a:r>
            <a:r>
              <a:rPr lang="et-EE" sz="1200" kern="1200" dirty="0" err="1">
                <a:solidFill>
                  <a:schemeClr val="tx1"/>
                </a:solidFill>
                <a:effectLst/>
                <a:latin typeface="+mn-lt"/>
                <a:ea typeface="+mn-ea"/>
                <a:cs typeface="+mn-cs"/>
              </a:rPr>
              <a:t>closer</a:t>
            </a:r>
            <a:r>
              <a:rPr lang="et-EE" sz="1200" kern="1200" dirty="0">
                <a:solidFill>
                  <a:schemeClr val="tx1"/>
                </a:solidFill>
                <a:effectLst/>
                <a:latin typeface="+mn-lt"/>
                <a:ea typeface="+mn-ea"/>
                <a:cs typeface="+mn-cs"/>
              </a:rPr>
              <a:t> look, </a:t>
            </a:r>
            <a:r>
              <a:rPr lang="et-EE" sz="1200" kern="1200" dirty="0" err="1">
                <a:solidFill>
                  <a:schemeClr val="tx1"/>
                </a:solidFill>
                <a:effectLst/>
                <a:latin typeface="+mn-lt"/>
                <a:ea typeface="+mn-ea"/>
                <a:cs typeface="+mn-cs"/>
              </a:rPr>
              <a:t>some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problems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arise</a:t>
            </a:r>
            <a:endParaRPr lang="en" sz="1200" kern="1200" dirty="0">
              <a:solidFill>
                <a:schemeClr val="tx1"/>
              </a:solidFill>
              <a:effectLst/>
              <a:latin typeface="+mn-lt"/>
              <a:ea typeface="+mn-ea"/>
              <a:cs typeface="+mn-cs"/>
            </a:endParaRPr>
          </a:p>
          <a:p>
            <a:r>
              <a:rPr lang="en" sz="1200" kern="1200" baseline="0" dirty="0">
                <a:solidFill>
                  <a:schemeClr val="tx1"/>
                </a:solidFill>
                <a:effectLst/>
                <a:latin typeface="+mn-lt"/>
                <a:ea typeface="+mn-ea"/>
                <a:cs typeface="+mn-cs"/>
              </a:rPr>
              <a:t>1. an additional 5,300 people with special secondary education</a:t>
            </a:r>
            <a:r>
              <a:rPr lang="et-EE" sz="1200" kern="1200" baseline="0" dirty="0">
                <a:solidFill>
                  <a:schemeClr val="tx1"/>
                </a:solidFill>
                <a:effectLst/>
                <a:latin typeface="+mn-lt"/>
                <a:ea typeface="+mn-ea"/>
                <a:cs typeface="+mn-cs"/>
              </a:rPr>
              <a:t> - keskeriharidus</a:t>
            </a:r>
            <a:endParaRPr lang="en" sz="1200" kern="1200" baseline="0" dirty="0">
              <a:solidFill>
                <a:schemeClr val="tx1"/>
              </a:solidFill>
              <a:effectLst/>
              <a:latin typeface="+mn-lt"/>
              <a:ea typeface="+mn-ea"/>
              <a:cs typeface="+mn-cs"/>
            </a:endParaRPr>
          </a:p>
          <a:p>
            <a:r>
              <a:rPr lang="en" sz="1200" kern="1200" baseline="0" dirty="0">
                <a:solidFill>
                  <a:schemeClr val="tx1"/>
                </a:solidFill>
                <a:effectLst/>
                <a:latin typeface="+mn-lt"/>
                <a:ea typeface="+mn-ea"/>
                <a:cs typeface="+mn-cs"/>
              </a:rPr>
              <a:t>1. Among service and sales employees, there is also a lot (27%), including much more than in the Nordic countries</a:t>
            </a:r>
          </a:p>
          <a:p>
            <a:r>
              <a:rPr lang="en" sz="1200" kern="1200" baseline="0" dirty="0">
                <a:solidFill>
                  <a:schemeClr val="tx1"/>
                </a:solidFill>
                <a:effectLst/>
                <a:latin typeface="+mn-lt"/>
                <a:ea typeface="+mn-ea"/>
                <a:cs typeface="+mn-cs"/>
              </a:rPr>
              <a:t>1. At the same time, less than average among managers and top specialists</a:t>
            </a:r>
          </a:p>
          <a:p>
            <a:r>
              <a:rPr lang="en" sz="1200" kern="1200" baseline="0" dirty="0">
                <a:solidFill>
                  <a:schemeClr val="tx1"/>
                </a:solidFill>
                <a:effectLst/>
                <a:latin typeface="+mn-lt"/>
                <a:ea typeface="+mn-ea"/>
                <a:cs typeface="+mn-cs"/>
              </a:rPr>
              <a:t>3. There are attitudes and stereotypes in the labor market</a:t>
            </a:r>
          </a:p>
          <a:p>
            <a:r>
              <a:rPr lang="en" sz="1200" kern="1200" baseline="0" dirty="0">
                <a:solidFill>
                  <a:schemeClr val="tx1"/>
                </a:solidFill>
                <a:effectLst/>
                <a:latin typeface="+mn-lt"/>
                <a:ea typeface="+mn-ea"/>
                <a:cs typeface="+mn-cs"/>
              </a:rPr>
              <a:t>Wasteful, reduces return on investment in education</a:t>
            </a:r>
          </a:p>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t-E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51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 sz="1200" kern="1200" baseline="0" dirty="0">
                <a:solidFill>
                  <a:schemeClr val="tx1"/>
                </a:solidFill>
                <a:effectLst/>
                <a:latin typeface="+mn-lt"/>
                <a:ea typeface="+mn-ea"/>
                <a:cs typeface="+mn-cs"/>
              </a:rPr>
              <a:t>High dependence on government budget decisions</a:t>
            </a:r>
          </a:p>
          <a:p>
            <a:r>
              <a:rPr lang="en" sz="1200" kern="1200" baseline="0" dirty="0">
                <a:solidFill>
                  <a:schemeClr val="tx1"/>
                </a:solidFill>
                <a:effectLst/>
                <a:latin typeface="+mn-lt"/>
                <a:ea typeface="+mn-ea"/>
                <a:cs typeface="+mn-cs"/>
              </a:rPr>
              <a:t>The same conclusion was reached in other countries - higher education is not such an important issue politically, it remains in the shadows</a:t>
            </a:r>
          </a:p>
          <a:p>
            <a:endParaRPr lang="et-EE" sz="1200" kern="1200" baseline="0" dirty="0">
              <a:solidFill>
                <a:schemeClr val="tx1"/>
              </a:solidFill>
              <a:effectLst/>
              <a:latin typeface="+mn-lt"/>
              <a:ea typeface="+mn-ea"/>
              <a:cs typeface="+mn-cs"/>
            </a:endParaRPr>
          </a:p>
        </p:txBody>
      </p:sp>
      <p:sp>
        <p:nvSpPr>
          <p:cNvPr id="4" name="Slaidinumbri kohatäide 3"/>
          <p:cNvSpPr>
            <a:spLocks noGrp="1"/>
          </p:cNvSpPr>
          <p:nvPr>
            <p:ph type="sldNum" sz="quarter" idx="10"/>
          </p:nvPr>
        </p:nvSpPr>
        <p:spPr/>
        <p:txBody>
          <a:bodyPr/>
          <a:lstStyle/>
          <a:p>
            <a:fld id="{24355306-9F73-4426-9121-EF701BA1D4C8}" type="slidenum">
              <a:rPr lang="et-EE" smtClean="0"/>
              <a:t>17</a:t>
            </a:fld>
            <a:endParaRPr lang="et-EE"/>
          </a:p>
        </p:txBody>
      </p:sp>
    </p:spTree>
    <p:extLst>
      <p:ext uri="{BB962C8B-B14F-4D97-AF65-F5344CB8AC3E}">
        <p14:creationId xmlns:p14="http://schemas.microsoft.com/office/powerpoint/2010/main" val="84374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err="1">
                    <a:solidFill>
                      <a:schemeClr val="tx1"/>
                    </a:solidFill>
                    <a:effectLst/>
                    <a:latin typeface="+mn-lt"/>
                    <a:ea typeface="+mn-ea"/>
                    <a:cs typeface="+mn-cs"/>
                  </a:rPr>
                  <a:t>Economic</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modelling</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excercise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that</a:t>
                </a:r>
                <a:r>
                  <a:rPr lang="et-EE" sz="1200" kern="1200" dirty="0">
                    <a:solidFill>
                      <a:schemeClr val="tx1"/>
                    </a:solidFill>
                    <a:effectLst/>
                    <a:latin typeface="+mn-lt"/>
                    <a:ea typeface="+mn-ea"/>
                    <a:cs typeface="+mn-cs"/>
                  </a:rPr>
                  <a:t> m</a:t>
                </a:r>
                <a:r>
                  <a:rPr lang="en" sz="1200" kern="1200" dirty="0">
                    <a:solidFill>
                      <a:schemeClr val="tx1"/>
                    </a:solidFill>
                    <a:effectLst/>
                    <a:latin typeface="+mn-lt"/>
                    <a:ea typeface="+mn-ea"/>
                    <a:cs typeface="+mn-cs"/>
                  </a:rPr>
                  <a:t>aximizes </a:t>
                </a:r>
                <a:r>
                  <a:rPr lang="en" sz="1200" kern="1200" baseline="0" dirty="0">
                    <a:solidFill>
                      <a:schemeClr val="tx1"/>
                    </a:solidFill>
                    <a:effectLst/>
                    <a:latin typeface="+mn-lt"/>
                    <a:ea typeface="+mn-ea"/>
                    <a:cs typeface="+mn-cs"/>
                  </a:rPr>
                  <a:t>individual income and national income</a:t>
                </a:r>
                <a:endParaRPr lang="et-E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kern="1200" dirty="0">
                    <a:solidFill>
                      <a:schemeClr val="tx1"/>
                    </a:solidFill>
                    <a:effectLst/>
                    <a:latin typeface="+mn-lt"/>
                    <a:ea typeface="+mn-ea"/>
                    <a:cs typeface="+mn-cs"/>
                  </a:rPr>
                  <a:t>In the case of a high </a:t>
                </a:r>
                <a:r>
                  <a:rPr lang="et-EE" sz="1200" kern="1200" dirty="0" err="1">
                    <a:solidFill>
                      <a:schemeClr val="tx1"/>
                    </a:solidFill>
                    <a:effectLst/>
                    <a:latin typeface="+mn-lt"/>
                    <a:ea typeface="+mn-ea"/>
                    <a:cs typeface="+mn-cs"/>
                  </a:rPr>
                  <a:t>migration</a:t>
                </a:r>
                <a:r>
                  <a:rPr lang="en" sz="1200" kern="1200" dirty="0">
                    <a:solidFill>
                      <a:schemeClr val="tx1"/>
                    </a:solidFill>
                    <a:effectLst/>
                    <a:latin typeface="+mn-lt"/>
                    <a:ea typeface="+mn-ea"/>
                    <a:cs typeface="+mn-cs"/>
                  </a:rPr>
                  <a:t>, the government's optimal financing rate decreases, as the risk of not earning back the invested income increases.</a:t>
                </a:r>
              </a:p>
              <a:p>
                <a:r>
                  <a:rPr lang="en" dirty="0"/>
                  <a:t>Intertemporal utility optimization</a:t>
                </a:r>
              </a:p>
              <a:p>
                <a:r>
                  <a:rPr lang="en" dirty="0"/>
                  <a:t>Two periods, 5 years of study, </a:t>
                </a:r>
                <a:r>
                  <a:rPr lang="en" baseline="0" dirty="0"/>
                  <a:t>35 years of work</a:t>
                </a:r>
              </a:p>
            </p:txBody>
          </p:sp>
        </mc:Choice>
        <mc:Fallback xmlns="">
          <p:sp>
            <p:nvSpPr>
              <p:cNvPr id="3" name="Märkmete kohatäide 2"/>
              <p:cNvSpPr>
                <a:spLocks noGrp="1"/>
              </p:cNvSpPr>
              <p:nvPr>
                <p:ph type="body" idx="1"/>
              </p:nvPr>
            </p:nvSpPr>
            <p:spPr/>
            <p:txBody>
              <a:bodyPr/>
              <a:lstStyle/>
              <a:p>
                <a:r xmlns:a="http://schemas.openxmlformats.org/drawingml/2006/main">
                  <a:rPr lang="en" dirty="0" smtClean="0"/>
                  <a:t>Intertemporal utility optimization</a:t>
                </a:r>
              </a:p>
              <a:p>
                <a:r xmlns:a="http://schemas.openxmlformats.org/drawingml/2006/main">
                  <a:rPr lang="en" dirty="0" smtClean="0"/>
                  <a:t>Two periods, 5 years of study, </a:t>
                </a:r>
                <a:r xmlns:a="http://schemas.openxmlformats.org/drawingml/2006/main">
                  <a:rPr lang="en" baseline="0" dirty="0" smtClean="0"/>
                  <a:t>35 years of work</a:t>
                </a:r>
              </a:p>
              <a:p>
                <a:r xmlns:a="http://schemas.openxmlformats.org/drawingml/2006/main">
                  <a:rPr lang="en" baseline="0" dirty="0" err="1" smtClean="0"/>
                  <a:t>Human capital</a:t>
                </a:r>
                <a:r xmlns:a="http://schemas.openxmlformats.org/drawingml/2006/main">
                  <a:rPr lang="en" baseline="0" dirty="0" smtClean="0"/>
                  <a:t> </a:t>
                </a:r>
                <a:r xmlns:a="http://schemas.openxmlformats.org/drawingml/2006/main">
                  <a:rPr lang="en" b="0" baseline="0" dirty="0" smtClean="0"/>
                  <a:t>production function</a:t>
                </a:r>
              </a:p>
              <a:p>
                <a:r xmlns:a="http://schemas.openxmlformats.org/drawingml/2006/main">
                  <a:rPr lang="en" b="1" baseline="0" dirty="0" smtClean="0"/>
                  <a:t>What is the optimal </a:t>
                </a:r>
                <a:r xmlns:a="http://schemas.openxmlformats.org/drawingml/2006/main">
                  <a:rPr lang="en" b="1" baseline="0" dirty="0" smtClean="0"/>
                  <a:t>share of state </a:t>
                </a:r>
                <a:r xmlns:a="http://schemas.openxmlformats.org/drawingml/2006/main">
                  <a:rPr lang="en" b="1" baseline="0" dirty="0" err="1" smtClean="0"/>
                  <a:t>funding </a:t>
                </a:r>
                <a:r xmlns:a="http://schemas.openxmlformats.org/drawingml/2006/main">
                  <a:rPr lang="en" b="1" baseline="0" dirty="0" err="1" smtClean="0"/>
                  <a:t>in KH</a:t>
                </a:r>
                <a:endParaRPr xmlns:a="http://schemas.openxmlformats.org/drawingml/2006/main" lang="et-EE" b="1" baseline="0" dirty="0" smtClean="0"/>
              </a:p>
              <a:p>
                <a:r xmlns:a="http://schemas.openxmlformats.org/drawingml/2006/main">
                  <a:rPr lang="en" b="1" baseline="0" dirty="0" smtClean="0"/>
                  <a:t>How profitable is investing in higher education for the individual and the country</a:t>
                </a:r>
              </a:p>
              <a:p>
                <a:r xmlns:a="http://schemas.openxmlformats.org/drawingml/2006/main">
                  <a:rPr lang="en" sz="1200" b="0" kern="1200" dirty="0" err="1" smtClean="0">
                    <a:solidFill>
                      <a:schemeClr val="tx1"/>
                    </a:solidFill>
                    <a:effectLst/>
                    <a:latin typeface="+mn-lt"/>
                    <a:ea typeface="+mn-ea"/>
                    <a:cs typeface="+mn-cs"/>
                  </a:rPr>
                  <a:t>Human capital </a:t>
                </a:r>
                <a:r xmlns:a="http://schemas.openxmlformats.org/drawingml/2006/main">
                  <a:rPr lang="en" sz="1200" b="0" kern="1200" dirty="0" smtClean="0">
                    <a:solidFill>
                      <a:schemeClr val="tx1"/>
                    </a:solidFill>
                    <a:effectLst/>
                    <a:latin typeface="+mn-lt"/>
                    <a:ea typeface="+mn-ea"/>
                    <a:cs typeface="+mn-cs"/>
                  </a:rPr>
                  <a:t>accumulation technology </a:t>
                </a:r>
                <a:r xmlns:a="http://schemas.openxmlformats.org/drawingml/2006/main">
                  <a:rPr lang="en" sz="1200" b="0" kern="1200" dirty="0">
                    <a:solidFill>
                      <a:schemeClr val="tx1"/>
                    </a:solidFill>
                    <a:effectLst/>
                    <a:latin typeface="+mn-lt"/>
                    <a:ea typeface="+mn-ea"/>
                    <a:cs typeface="+mn-cs"/>
                  </a:rPr>
                  <a:t>parameter </a:t>
                </a:r>
                <a:r xmlns:a="http://schemas.openxmlformats.org/drawingml/2006/main">
                  <a:rPr lang="en" sz="1200" i="0" kern="1200">
                    <a:solidFill>
                      <a:schemeClr val="tx1"/>
                    </a:solidFill>
                    <a:effectLst/>
                    <a:latin typeface="+mn-lt"/>
                    <a:ea typeface="+mn-ea"/>
                    <a:cs typeface="+mn-cs"/>
                  </a:rPr>
                  <a:t>𝛽_0 </a:t>
                </a:r>
                <a:r xmlns:a="http://schemas.openxmlformats.org/drawingml/2006/main">
                  <a:rPr lang="en" sz="1200" b="0" i="0" kern="1200" smtClean="0">
                    <a:solidFill>
                      <a:schemeClr val="tx1"/>
                    </a:solidFill>
                    <a:effectLst/>
                    <a:latin typeface="Cambria Math" panose="02040503050406030204" pitchFamily="18" charset="0"/>
                    <a:ea typeface="+mn-ea"/>
                    <a:cs typeface="+mn-cs"/>
                  </a:rPr>
                  <a:t>; beta 1 and beta 2 are the elasticities of </a:t>
                </a:r>
                <a:endParaRPr xmlns:a="http://schemas.openxmlformats.org/drawingml/2006/main" lang="et-EE" dirty="0" smtClean="0"/>
                <a:r xmlns:a="http://schemas.openxmlformats.org/drawingml/2006/main">
                  <a:rPr lang="en" sz="1200" kern="1200" dirty="0">
                    <a:solidFill>
                      <a:schemeClr val="tx1"/>
                    </a:solidFill>
                    <a:effectLst/>
                    <a:latin typeface="+mn-lt"/>
                    <a:ea typeface="+mn-ea"/>
                    <a:cs typeface="+mn-cs"/>
                  </a:rPr>
                  <a:t>inputs</a:t>
                </a:r>
              </a:p>
              <a:p>
                <a:endParaRPr lang="et-EE" dirty="0" smtClean="0"/>
              </a:p>
              <a:p>
                <a:r xmlns:a="http://schemas.openxmlformats.org/drawingml/2006/main">
                  <a:rPr lang="en" sz="1200" b="1" kern="1200" dirty="0" smtClean="0">
                    <a:solidFill>
                      <a:schemeClr val="tx1"/>
                    </a:solidFill>
                    <a:effectLst/>
                    <a:latin typeface="+mn-lt"/>
                    <a:ea typeface="+mn-ea"/>
                    <a:cs typeface="+mn-cs"/>
                  </a:rPr>
                  <a:t>the optimal study period is between 6.5-6.6 semesters (13-15% of master's studies)</a:t>
                </a:r>
              </a:p>
              <a:p>
                <a:r xmlns:a="http://schemas.openxmlformats.org/drawingml/2006/main">
                  <a:rPr lang="en" sz="1200" kern="1200" dirty="0" smtClean="0">
                    <a:solidFill>
                      <a:schemeClr val="tx1"/>
                    </a:solidFill>
                    <a:effectLst/>
                    <a:latin typeface="+mn-lt"/>
                    <a:ea typeface="+mn-ea"/>
                    <a:cs typeface="+mn-cs"/>
                  </a:rPr>
                  <a:t>If migration is possible, i.e. due to the increase in opportunity costs (working abroad), the average study time of students also decreases (6.4 semesters, 9-10% master's study), and the government's role in supporting learning (especially in master's studies) increases.</a:t>
                </a:r>
              </a:p>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en" sz="1200" kern="1200" dirty="0" smtClean="0">
                    <a:solidFill>
                      <a:schemeClr val="tx1"/>
                    </a:solidFill>
                    <a:effectLst/>
                    <a:latin typeface="+mn-lt"/>
                    <a:ea typeface="+mn-ea"/>
                    <a:cs typeface="+mn-cs"/>
                  </a:rPr>
                  <a:t>In the case of a high discount rate and emigration, the government's optimal </a:t>
                </a:r>
                <a:r xmlns:a="http://schemas.openxmlformats.org/drawingml/2006/main">
                  <a:rPr lang="en" sz="1200" kern="1200" dirty="0" err="1" smtClean="0">
                    <a:solidFill>
                      <a:schemeClr val="tx1"/>
                    </a:solidFill>
                    <a:effectLst/>
                    <a:latin typeface="+mn-lt"/>
                    <a:ea typeface="+mn-ea"/>
                    <a:cs typeface="+mn-cs"/>
                  </a:rPr>
                  <a:t>financing rate decreases </a:t>
                </a:r>
                <a:r xmlns:a="http://schemas.openxmlformats.org/drawingml/2006/main">
                  <a:rPr lang="en" sz="1200" kern="1200" dirty="0" smtClean="0">
                    <a:solidFill>
                      <a:schemeClr val="tx1"/>
                    </a:solidFill>
                    <a:effectLst/>
                    <a:latin typeface="+mn-lt"/>
                    <a:ea typeface="+mn-ea"/>
                    <a:cs typeface="+mn-cs"/>
                  </a:rPr>
                  <a:t>, as the risk of not earning back the invested income increases.</a:t>
                </a:r>
              </a:p>
              <a:p>
                <a:endParaRPr lang="et-EE" b="1" dirty="0" smtClean="0"/>
              </a:p>
              <a:p>
                <a:r xmlns:a="http://schemas.openxmlformats.org/drawingml/2006/main">
                  <a:rPr lang="en" dirty="0" smtClean="0"/>
                  <a:t>The </a:t>
                </a:r>
                <a:r xmlns:a="http://schemas.openxmlformats.org/drawingml/2006/main">
                  <a:rPr lang="en" dirty="0"/>
                  <a:t>higher the discount rate, the lower the return on higher education for both the individual and the government, but for the government, an increase in the discount rate reduces the rate of return more</a:t>
                </a:r>
              </a:p>
            </p:txBody>
          </p:sp>
        </mc:Fallback>
      </mc:AlternateContent>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90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Two ways to solve </a:t>
            </a:r>
            <a:r>
              <a:rPr lang="en" sz="1200" dirty="0" err="1"/>
              <a:t>the financing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The organization of higher education financing must also take into account the different "market power" of universities and universities of applied sciences.</a:t>
            </a:r>
          </a:p>
          <a:p>
            <a:pPr marL="0" lvl="0" indent="0">
              <a:buFont typeface="Arial" panose="020B0604020202020204" pitchFamily="34" charset="0"/>
              <a:buNone/>
            </a:pPr>
            <a:r>
              <a:rPr lang="en" sz="1200" dirty="0"/>
              <a:t>Intervention at earlier stages of potential students' lives to address earlier limitations</a:t>
            </a:r>
            <a:endParaRPr lang="et-EE" sz="1200" dirty="0"/>
          </a:p>
          <a:p>
            <a:pPr marL="0" lvl="0" indent="0">
              <a:buFont typeface="Arial" panose="020B0604020202020204" pitchFamily="34" charset="0"/>
              <a:buNone/>
            </a:pPr>
            <a:r>
              <a:rPr lang="et-EE" sz="1200" dirty="0" err="1"/>
              <a:t>Threshold</a:t>
            </a:r>
            <a:r>
              <a:rPr lang="et-EE" sz="1200" dirty="0"/>
              <a:t> </a:t>
            </a:r>
            <a:r>
              <a:rPr lang="et-EE" sz="1200" dirty="0" err="1"/>
              <a:t>for</a:t>
            </a:r>
            <a:r>
              <a:rPr lang="et-EE" sz="1200" dirty="0"/>
              <a:t> </a:t>
            </a:r>
            <a:r>
              <a:rPr lang="et-EE" sz="1200" dirty="0" err="1"/>
              <a:t>income</a:t>
            </a:r>
            <a:endParaRPr lang="et-EE" sz="1200" dirty="0"/>
          </a:p>
          <a:p>
            <a:pPr marL="0" lvl="0" indent="0">
              <a:buFont typeface="Arial" panose="020B0604020202020204" pitchFamily="34" charset="0"/>
              <a:buNone/>
            </a:pPr>
            <a:endParaRPr lang="en" sz="1200"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AEBDE-34F5-4414-921C-87CE44A4106D}"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78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99D1E-66C7-495B-9CA0-4C27C1915964}"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56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 sz="1200" kern="1200" dirty="0">
                <a:solidFill>
                  <a:schemeClr val="tx1"/>
                </a:solidFill>
                <a:effectLst/>
                <a:latin typeface="+mn-lt"/>
                <a:ea typeface="+mn-ea"/>
                <a:cs typeface="+mn-cs"/>
              </a:rPr>
              <a:t>Social attitudes reflect </a:t>
            </a:r>
            <a:r>
              <a:rPr lang="en" sz="1200" kern="1200" baseline="0" dirty="0">
                <a:solidFill>
                  <a:schemeClr val="tx1"/>
                </a:solidFill>
                <a:effectLst/>
                <a:latin typeface="+mn-lt"/>
                <a:ea typeface="+mn-ea"/>
                <a:cs typeface="+mn-cs"/>
              </a:rPr>
              <a:t>the current system. </a:t>
            </a:r>
            <a:r>
              <a:rPr lang="en" sz="1200" kern="1200" dirty="0">
                <a:solidFill>
                  <a:schemeClr val="tx1"/>
                </a:solidFill>
                <a:effectLst/>
                <a:latin typeface="+mn-lt"/>
                <a:ea typeface="+mn-ea"/>
                <a:cs typeface="+mn-cs"/>
              </a:rPr>
              <a:t>Those who have not paid for their own studies expect others to be able to study for free, and vice versa, those who have paid for their own studies support tuition fees</a:t>
            </a:r>
            <a:endParaRPr lang="et-E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t-EE" sz="1200" kern="1200" dirty="0" err="1">
                <a:solidFill>
                  <a:schemeClr val="tx1"/>
                </a:solidFill>
                <a:effectLst/>
                <a:latin typeface="+mn-lt"/>
                <a:ea typeface="+mn-ea"/>
                <a:cs typeface="+mn-cs"/>
              </a:rPr>
              <a:t>Respindents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prefer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setting</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tuition</a:t>
            </a:r>
            <a:r>
              <a:rPr lang="et-EE" sz="1200" kern="1200" dirty="0">
                <a:solidFill>
                  <a:schemeClr val="tx1"/>
                </a:solidFill>
                <a:effectLst/>
                <a:latin typeface="+mn-lt"/>
                <a:ea typeface="+mn-ea"/>
                <a:cs typeface="+mn-cs"/>
              </a:rPr>
              <a:t> fees </a:t>
            </a:r>
            <a:r>
              <a:rPr lang="et-EE" sz="1200" kern="1200" dirty="0" err="1">
                <a:solidFill>
                  <a:schemeClr val="tx1"/>
                </a:solidFill>
                <a:effectLst/>
                <a:latin typeface="+mn-lt"/>
                <a:ea typeface="+mn-ea"/>
                <a:cs typeface="+mn-cs"/>
              </a:rPr>
              <a:t>for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students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with</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lower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grades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rather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than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students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with</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more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advantaged</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backround</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rich</a:t>
            </a:r>
            <a:r>
              <a:rPr lang="et-EE" sz="1200" kern="1200" dirty="0">
                <a:solidFill>
                  <a:schemeClr val="tx1"/>
                </a:solidFill>
                <a:effectLst/>
                <a:latin typeface="+mn-lt"/>
                <a:ea typeface="+mn-ea"/>
                <a:cs typeface="+mn-cs"/>
              </a:rPr>
              <a:t>)</a:t>
            </a:r>
            <a:endParaRPr lang="en" sz="1200" kern="1200" dirty="0">
              <a:solidFill>
                <a:schemeClr val="tx1"/>
              </a:solidFill>
              <a:effectLst/>
              <a:latin typeface="+mn-lt"/>
              <a:ea typeface="+mn-ea"/>
              <a:cs typeface="+mn-cs"/>
            </a:endParaRP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336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 baseline="0" dirty="0"/>
              <a:t>Operating support as the main instrument has grown by an average of 3% per year in the last five years</a:t>
            </a:r>
          </a:p>
          <a:p>
            <a:endParaRPr lang="et-EE" baseline="0"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D6FA1-4418-4536-A593-D3F8E63DE092}"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96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AEBDE-34F5-4414-921C-87CE44A4106D}"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97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 sz="1200" kern="1200" baseline="0" dirty="0">
                <a:solidFill>
                  <a:schemeClr val="tx1"/>
                </a:solidFill>
                <a:effectLst/>
                <a:latin typeface="+mn-lt"/>
                <a:ea typeface="+mn-ea"/>
                <a:cs typeface="+mn-cs"/>
              </a:rPr>
              <a:t>2. There is free higher education in Estonia, but this alone does not guarantee equal access</a:t>
            </a: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t-E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59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 sz="1200" kern="1200" dirty="0">
                <a:solidFill>
                  <a:schemeClr val="tx1"/>
                </a:solidFill>
                <a:effectLst/>
                <a:latin typeface="+mn-lt"/>
                <a:ea typeface="+mn-ea"/>
                <a:cs typeface="+mn-cs"/>
              </a:rPr>
              <a:t>Four most important development trends</a:t>
            </a:r>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8D45E-83F4-4F97-8BBB-A665FE8D6B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67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 sz="1200" kern="1200" dirty="0">
                <a:solidFill>
                  <a:schemeClr val="tx1"/>
                </a:solidFill>
                <a:effectLst/>
                <a:latin typeface="+mn-lt"/>
                <a:ea typeface="+mn-ea"/>
                <a:cs typeface="+mn-cs"/>
              </a:rPr>
              <a:t>One trend </a:t>
            </a:r>
            <a:r>
              <a:rPr lang="en" sz="1200" kern="1200" baseline="0" dirty="0">
                <a:solidFill>
                  <a:schemeClr val="tx1"/>
                </a:solidFill>
                <a:effectLst/>
                <a:latin typeface="+mn-lt"/>
                <a:ea typeface="+mn-ea"/>
                <a:cs typeface="+mn-cs"/>
              </a:rPr>
              <a:t>that cannot be overlooked in </a:t>
            </a:r>
            <a:r>
              <a:rPr lang="et-EE" sz="1200" kern="1200" baseline="0" dirty="0" err="1">
                <a:solidFill>
                  <a:schemeClr val="tx1"/>
                </a:solidFill>
                <a:effectLst/>
                <a:latin typeface="+mn-lt"/>
                <a:ea typeface="+mn-ea"/>
                <a:cs typeface="+mn-cs"/>
              </a:rPr>
              <a:t>higer</a:t>
            </a:r>
            <a:r>
              <a:rPr lang="et-EE" sz="1200" kern="1200" baseline="0" dirty="0">
                <a:solidFill>
                  <a:schemeClr val="tx1"/>
                </a:solidFill>
                <a:effectLst/>
                <a:latin typeface="+mn-lt"/>
                <a:ea typeface="+mn-ea"/>
                <a:cs typeface="+mn-cs"/>
              </a:rPr>
              <a:t> </a:t>
            </a:r>
            <a:r>
              <a:rPr lang="et-EE" sz="1200" kern="1200" baseline="0" dirty="0" err="1">
                <a:solidFill>
                  <a:schemeClr val="tx1"/>
                </a:solidFill>
                <a:effectLst/>
                <a:latin typeface="+mn-lt"/>
                <a:ea typeface="+mn-ea"/>
                <a:cs typeface="+mn-cs"/>
              </a:rPr>
              <a:t>education</a:t>
            </a:r>
            <a:endParaRPr lang="et-E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1200" kern="1200" dirty="0">
                <a:solidFill>
                  <a:schemeClr val="tx1"/>
                </a:solidFill>
                <a:effectLst/>
                <a:latin typeface="+mn-lt"/>
                <a:ea typeface="+mn-ea"/>
                <a:cs typeface="+mn-cs"/>
              </a:rPr>
              <a:t>Examples: </a:t>
            </a:r>
            <a:r>
              <a:rPr lang="et-EE" sz="1200" kern="1200" dirty="0" err="1">
                <a:solidFill>
                  <a:schemeClr val="tx1"/>
                </a:solidFill>
                <a:effectLst/>
                <a:latin typeface="+mn-lt"/>
                <a:ea typeface="+mn-ea"/>
                <a:cs typeface="+mn-cs"/>
              </a:rPr>
              <a:t>classroom</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learning</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practices,communication</a:t>
            </a:r>
            <a:r>
              <a:rPr lang="et-EE" sz="1200" kern="1200" dirty="0">
                <a:solidFill>
                  <a:schemeClr val="tx1"/>
                </a:solidFill>
                <a:effectLst/>
                <a:latin typeface="+mn-lt"/>
                <a:ea typeface="+mn-ea"/>
                <a:cs typeface="+mn-cs"/>
              </a:rPr>
              <a:t>,</a:t>
            </a:r>
            <a:r>
              <a:rPr lang="en"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possibility</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to</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watch</a:t>
            </a:r>
            <a:r>
              <a:rPr lang="et-EE" sz="1200" kern="1200" dirty="0">
                <a:solidFill>
                  <a:schemeClr val="tx1"/>
                </a:solidFill>
                <a:effectLst/>
                <a:latin typeface="+mn-lt"/>
                <a:ea typeface="+mn-ea"/>
                <a:cs typeface="+mn-cs"/>
              </a:rPr>
              <a:t> online l</a:t>
            </a:r>
            <a:r>
              <a:rPr lang="en" sz="1200" kern="1200" dirty="0">
                <a:solidFill>
                  <a:schemeClr val="tx1"/>
                </a:solidFill>
                <a:effectLst/>
                <a:latin typeface="+mn-lt"/>
                <a:ea typeface="+mn-ea"/>
                <a:cs typeface="+mn-cs"/>
              </a:rPr>
              <a:t>ecture </a:t>
            </a:r>
            <a:r>
              <a:rPr lang="et-EE" sz="1200" kern="1200" dirty="0" err="1">
                <a:solidFill>
                  <a:schemeClr val="tx1"/>
                </a:solidFill>
                <a:effectLst/>
                <a:latin typeface="+mn-lt"/>
                <a:ea typeface="+mn-ea"/>
                <a:cs typeface="+mn-cs"/>
              </a:rPr>
              <a:t>later</a:t>
            </a:r>
            <a:r>
              <a:rPr lang="en" sz="1200" kern="1200" dirty="0">
                <a:solidFill>
                  <a:schemeClr val="tx1"/>
                </a:solidFill>
                <a:effectLst/>
                <a:latin typeface="+mn-lt"/>
                <a:ea typeface="+mn-ea"/>
                <a:cs typeface="+mn-cs"/>
              </a:rPr>
              <a:t>, study groups, Zoom </a:t>
            </a:r>
            <a:r>
              <a:rPr lang="en" sz="1200" kern="1200" baseline="0" dirty="0">
                <a:solidFill>
                  <a:schemeClr val="tx1"/>
                </a:solidFill>
                <a:effectLst/>
                <a:latin typeface="+mn-lt"/>
                <a:ea typeface="+mn-ea"/>
                <a:cs typeface="+mn-cs"/>
              </a:rPr>
              <a:t>chats</a:t>
            </a:r>
            <a:r>
              <a:rPr lang="et-EE" sz="1200" kern="1200" baseline="0" dirty="0">
                <a:solidFill>
                  <a:schemeClr val="tx1"/>
                </a:solidFill>
                <a:effectLst/>
                <a:latin typeface="+mn-lt"/>
                <a:ea typeface="+mn-ea"/>
                <a:cs typeface="+mn-cs"/>
              </a:rPr>
              <a:t>, </a:t>
            </a:r>
            <a:r>
              <a:rPr lang="et-EE" sz="1200" kern="1200" baseline="0" dirty="0" err="1">
                <a:solidFill>
                  <a:schemeClr val="tx1"/>
                </a:solidFill>
                <a:effectLst/>
                <a:latin typeface="+mn-lt"/>
                <a:ea typeface="+mn-ea"/>
                <a:cs typeface="+mn-cs"/>
              </a:rPr>
              <a:t>admin</a:t>
            </a:r>
            <a:r>
              <a:rPr lang="et-EE" sz="1200" kern="1200" baseline="0" dirty="0">
                <a:solidFill>
                  <a:schemeClr val="tx1"/>
                </a:solidFill>
                <a:effectLst/>
                <a:latin typeface="+mn-lt"/>
                <a:ea typeface="+mn-ea"/>
                <a:cs typeface="+mn-cs"/>
              </a:rPr>
              <a:t> </a:t>
            </a:r>
            <a:r>
              <a:rPr lang="et-EE" sz="1200" kern="1200" baseline="0" dirty="0" err="1">
                <a:solidFill>
                  <a:schemeClr val="tx1"/>
                </a:solidFill>
                <a:effectLst/>
                <a:latin typeface="+mn-lt"/>
                <a:ea typeface="+mn-ea"/>
                <a:cs typeface="+mn-cs"/>
              </a:rPr>
              <a:t>tasks</a:t>
            </a:r>
            <a:r>
              <a:rPr lang="et-EE" sz="1200" kern="1200" baseline="0" dirty="0">
                <a:solidFill>
                  <a:schemeClr val="tx1"/>
                </a:solidFill>
                <a:effectLst/>
                <a:latin typeface="+mn-lt"/>
                <a:ea typeface="+mn-ea"/>
                <a:cs typeface="+mn-cs"/>
              </a:rPr>
              <a:t> – </a:t>
            </a:r>
            <a:r>
              <a:rPr lang="et-EE" sz="1200" kern="1200" baseline="0" dirty="0" err="1">
                <a:solidFill>
                  <a:schemeClr val="tx1"/>
                </a:solidFill>
                <a:effectLst/>
                <a:latin typeface="+mn-lt"/>
                <a:ea typeface="+mn-ea"/>
                <a:cs typeface="+mn-cs"/>
              </a:rPr>
              <a:t>enrollment</a:t>
            </a:r>
            <a:r>
              <a:rPr lang="et-EE" sz="1200" kern="1200" baseline="0" dirty="0">
                <a:solidFill>
                  <a:schemeClr val="tx1"/>
                </a:solidFill>
                <a:effectLst/>
                <a:latin typeface="+mn-lt"/>
                <a:ea typeface="+mn-ea"/>
                <a:cs typeface="+mn-cs"/>
              </a:rPr>
              <a:t> etc</a:t>
            </a:r>
            <a:endParaRPr lang="en"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1200" kern="1200" baseline="0" dirty="0">
                <a:solidFill>
                  <a:schemeClr val="tx1"/>
                </a:solidFill>
                <a:effectLst/>
                <a:latin typeface="+mn-lt"/>
                <a:ea typeface="+mn-ea"/>
                <a:cs typeface="+mn-cs"/>
              </a:rPr>
              <a:t>New: online courses, interactive learning programs, language learning games, etc. allow you to improve yourself</a:t>
            </a:r>
            <a:endParaRPr lang="et-E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1200" kern="1200" dirty="0">
                <a:solidFill>
                  <a:schemeClr val="tx1"/>
                </a:solidFill>
                <a:effectLst/>
                <a:latin typeface="+mn-lt"/>
                <a:ea typeface="+mn-ea"/>
                <a:cs typeface="+mn-cs"/>
              </a:rPr>
              <a:t>In the future, for example , it will be possible to offer both a personalized learning experience and lower costs by using artificial intelligence applications</a:t>
            </a:r>
            <a:r>
              <a:rPr lang="et-EE" sz="1200" kern="1200" dirty="0">
                <a:solidFill>
                  <a:schemeClr val="tx1"/>
                </a:solidFill>
                <a:effectLst/>
                <a:latin typeface="+mn-lt"/>
                <a:ea typeface="+mn-ea"/>
                <a:cs typeface="+mn-cs"/>
              </a:rPr>
              <a:t> – </a:t>
            </a:r>
            <a:r>
              <a:rPr lang="et-EE" sz="1200" kern="1200" dirty="0" err="1">
                <a:solidFill>
                  <a:schemeClr val="tx1"/>
                </a:solidFill>
                <a:effectLst/>
                <a:latin typeface="+mn-lt"/>
                <a:ea typeface="+mn-ea"/>
                <a:cs typeface="+mn-cs"/>
              </a:rPr>
              <a:t>virtual</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study</a:t>
            </a:r>
            <a:r>
              <a:rPr lang="et-EE" sz="1200" kern="1200" dirty="0">
                <a:solidFill>
                  <a:schemeClr val="tx1"/>
                </a:solidFill>
                <a:effectLst/>
                <a:latin typeface="+mn-lt"/>
                <a:ea typeface="+mn-ea"/>
                <a:cs typeface="+mn-cs"/>
              </a:rPr>
              <a:t> assistants</a:t>
            </a:r>
            <a:endParaRPr lang="en"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1200" kern="1200" dirty="0">
                <a:solidFill>
                  <a:schemeClr val="tx1"/>
                </a:solidFill>
                <a:effectLst/>
                <a:latin typeface="+mn-lt"/>
                <a:ea typeface="+mn-ea"/>
                <a:cs typeface="+mn-cs"/>
              </a:rPr>
              <a:t>MOOC - </a:t>
            </a:r>
            <a:r>
              <a:rPr lang="et-EE" b="1" i="0" dirty="0" err="1">
                <a:solidFill>
                  <a:srgbClr val="5F6368"/>
                </a:solidFill>
                <a:effectLst/>
                <a:latin typeface="arial" panose="020B0604020202020204" pitchFamily="34" charset="0"/>
              </a:rPr>
              <a:t>Massive</a:t>
            </a:r>
            <a:r>
              <a:rPr lang="et-EE" b="1" i="0" dirty="0">
                <a:solidFill>
                  <a:srgbClr val="5F6368"/>
                </a:solidFill>
                <a:effectLst/>
                <a:latin typeface="arial" panose="020B0604020202020204" pitchFamily="34" charset="0"/>
              </a:rPr>
              <a:t> </a:t>
            </a:r>
            <a:r>
              <a:rPr lang="et-EE" b="1" i="0" dirty="0" err="1">
                <a:solidFill>
                  <a:srgbClr val="5F6368"/>
                </a:solidFill>
                <a:effectLst/>
                <a:latin typeface="arial" panose="020B0604020202020204" pitchFamily="34" charset="0"/>
              </a:rPr>
              <a:t>Open</a:t>
            </a:r>
            <a:r>
              <a:rPr lang="et-EE" b="1" i="0" dirty="0">
                <a:solidFill>
                  <a:srgbClr val="5F6368"/>
                </a:solidFill>
                <a:effectLst/>
                <a:latin typeface="arial" panose="020B0604020202020204" pitchFamily="34" charset="0"/>
              </a:rPr>
              <a:t> Online </a:t>
            </a:r>
            <a:r>
              <a:rPr lang="et-EE" b="1" i="0" dirty="0" err="1">
                <a:solidFill>
                  <a:srgbClr val="5F6368"/>
                </a:solidFill>
                <a:effectLst/>
                <a:latin typeface="arial" panose="020B0604020202020204" pitchFamily="34" charset="0"/>
              </a:rPr>
              <a:t>Courses</a:t>
            </a:r>
            <a:endParaRPr lang="en"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79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t-EE" b="0" i="0" dirty="0">
                <a:solidFill>
                  <a:srgbClr val="374151"/>
                </a:solidFill>
                <a:effectLst/>
                <a:latin typeface="Söhne"/>
              </a:rPr>
              <a:t>S</a:t>
            </a:r>
            <a:r>
              <a:rPr lang="en-US" b="0" i="0" dirty="0" err="1">
                <a:solidFill>
                  <a:srgbClr val="374151"/>
                </a:solidFill>
                <a:effectLst/>
                <a:latin typeface="Söhne"/>
              </a:rPr>
              <a:t>tudent</a:t>
            </a:r>
            <a:r>
              <a:rPr lang="en-US" b="0" i="0" dirty="0">
                <a:solidFill>
                  <a:srgbClr val="374151"/>
                </a:solidFill>
                <a:effectLst/>
                <a:latin typeface="Söhne"/>
              </a:rPr>
              <a:t> mobility</a:t>
            </a:r>
            <a:r>
              <a:rPr lang="et-EE" b="0" i="0" dirty="0">
                <a:solidFill>
                  <a:srgbClr val="374151"/>
                </a:solidFill>
                <a:effectLst/>
                <a:latin typeface="Söhne"/>
              </a:rPr>
              <a:t> </a:t>
            </a:r>
            <a:r>
              <a:rPr lang="et-EE" b="0" i="0" dirty="0" err="1">
                <a:solidFill>
                  <a:srgbClr val="374151"/>
                </a:solidFill>
                <a:effectLst/>
                <a:latin typeface="Söhne"/>
              </a:rPr>
              <a:t>is</a:t>
            </a:r>
            <a:r>
              <a:rPr lang="et-EE" b="0" i="0" dirty="0">
                <a:solidFill>
                  <a:srgbClr val="374151"/>
                </a:solidFill>
                <a:effectLst/>
                <a:latin typeface="Söhne"/>
              </a:rPr>
              <a:t> </a:t>
            </a:r>
            <a:r>
              <a:rPr lang="et-EE" b="0" i="0" dirty="0" err="1">
                <a:solidFill>
                  <a:srgbClr val="374151"/>
                </a:solidFill>
                <a:effectLst/>
                <a:latin typeface="Söhne"/>
              </a:rPr>
              <a:t>only</a:t>
            </a:r>
            <a:r>
              <a:rPr lang="et-EE" b="0" i="0" dirty="0">
                <a:solidFill>
                  <a:srgbClr val="374151"/>
                </a:solidFill>
                <a:effectLst/>
                <a:latin typeface="Söhne"/>
              </a:rPr>
              <a:t> </a:t>
            </a:r>
            <a:r>
              <a:rPr lang="et-EE" b="0" i="0" dirty="0" err="1">
                <a:solidFill>
                  <a:srgbClr val="374151"/>
                </a:solidFill>
                <a:effectLst/>
                <a:latin typeface="Söhne"/>
              </a:rPr>
              <a:t>one</a:t>
            </a:r>
            <a:r>
              <a:rPr lang="et-EE" b="0" i="0" dirty="0">
                <a:solidFill>
                  <a:srgbClr val="374151"/>
                </a:solidFill>
                <a:effectLst/>
                <a:latin typeface="Söhne"/>
              </a:rPr>
              <a:t> </a:t>
            </a:r>
            <a:r>
              <a:rPr lang="et-EE" b="0" i="0" dirty="0" err="1">
                <a:solidFill>
                  <a:srgbClr val="374151"/>
                </a:solidFill>
                <a:effectLst/>
                <a:latin typeface="Söhne"/>
              </a:rPr>
              <a:t>aspect</a:t>
            </a:r>
            <a:r>
              <a:rPr lang="en-US" b="0" i="0" dirty="0">
                <a:solidFill>
                  <a:srgbClr val="374151"/>
                </a:solidFill>
                <a:effectLst/>
                <a:latin typeface="Söhne"/>
              </a:rPr>
              <a:t>, the proportion of international students</a:t>
            </a:r>
            <a:r>
              <a:rPr lang="et-EE" b="0" i="0" dirty="0">
                <a:solidFill>
                  <a:srgbClr val="374151"/>
                </a:solidFill>
                <a:effectLst/>
                <a:latin typeface="Söhne"/>
              </a:rPr>
              <a:t> </a:t>
            </a:r>
            <a:r>
              <a:rPr lang="et-EE" b="0" i="0" dirty="0" err="1">
                <a:solidFill>
                  <a:srgbClr val="374151"/>
                </a:solidFill>
                <a:effectLst/>
                <a:latin typeface="Söhne"/>
              </a:rPr>
              <a:t>is</a:t>
            </a:r>
            <a:r>
              <a:rPr lang="en-US" b="0" i="0" dirty="0">
                <a:solidFill>
                  <a:srgbClr val="374151"/>
                </a:solidFill>
                <a:effectLst/>
                <a:latin typeface="Söhne"/>
              </a:rPr>
              <a:t> reaching a level where it no longer needs to be targeted – 11.6%.</a:t>
            </a:r>
            <a:endParaRPr lang="et-EE"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t-EE" b="0" i="0" dirty="0">
                <a:solidFill>
                  <a:srgbClr val="374151"/>
                </a:solidFill>
                <a:effectLst/>
                <a:latin typeface="Söhne"/>
              </a:rPr>
              <a:t>	</a:t>
            </a:r>
            <a:r>
              <a:rPr lang="en-US" b="0" i="0" dirty="0">
                <a:solidFill>
                  <a:srgbClr val="374151"/>
                </a:solidFill>
                <a:effectLst/>
                <a:latin typeface="Söhne"/>
              </a:rPr>
              <a:t>Internationalization at home – integrating national and multicultural dimensions into curricula within the domestic learning environment. </a:t>
            </a:r>
            <a:endParaRPr lang="et-EE"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t-EE" b="0" i="0" dirty="0">
                <a:solidFill>
                  <a:srgbClr val="374151"/>
                </a:solidFill>
                <a:effectLst/>
                <a:latin typeface="Söhne"/>
              </a:rPr>
              <a:t>	</a:t>
            </a:r>
            <a:r>
              <a:rPr lang="en-US" b="0" i="0" dirty="0">
                <a:solidFill>
                  <a:srgbClr val="374151"/>
                </a:solidFill>
                <a:effectLst/>
                <a:latin typeface="Söhne"/>
              </a:rPr>
              <a:t>Offering postgraduate education in other countries. </a:t>
            </a:r>
            <a:endParaRPr lang="et-EE"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t-EE" b="0" i="0" dirty="0">
                <a:solidFill>
                  <a:srgbClr val="374151"/>
                </a:solidFill>
                <a:effectLst/>
                <a:latin typeface="Söhne"/>
              </a:rPr>
              <a:t>	</a:t>
            </a:r>
            <a:r>
              <a:rPr lang="en-US" b="0" i="0" dirty="0">
                <a:solidFill>
                  <a:srgbClr val="374151"/>
                </a:solidFill>
                <a:effectLst/>
                <a:latin typeface="Söhne"/>
              </a:rPr>
              <a:t>International open access web-based massive open online courses (MOOCs).</a:t>
            </a:r>
            <a:endParaRPr lang="et-EE" dirty="0"/>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lang="et-EE" sz="1200" dirty="0"/>
          </a:p>
          <a:p>
            <a:pPr marL="171450" indent="-171450">
              <a:buSzPct val="100000"/>
              <a:buFont typeface="Arial" panose="020B0604020202020204" pitchFamily="34" charset="0"/>
              <a:buChar char="•"/>
            </a:pPr>
            <a:endParaRPr lang="et-EE" sz="1200"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3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SzPct val="100000"/>
              <a:buFont typeface="Arial" panose="020B0604020202020204" pitchFamily="34" charset="0"/>
              <a:buNone/>
            </a:pPr>
            <a:r>
              <a:rPr lang="en-US" b="0" i="0" dirty="0">
                <a:solidFill>
                  <a:srgbClr val="374151"/>
                </a:solidFill>
                <a:effectLst/>
                <a:latin typeface="Söhne"/>
              </a:rPr>
              <a:t>The Role of Higher Education Institutions in Society</a:t>
            </a:r>
            <a:r>
              <a:rPr lang="et-EE" b="0" i="0" dirty="0">
                <a:solidFill>
                  <a:srgbClr val="374151"/>
                </a:solidFill>
                <a:effectLst/>
                <a:latin typeface="Söhne"/>
              </a:rPr>
              <a:t> </a:t>
            </a:r>
            <a:r>
              <a:rPr lang="et-EE" b="0" i="0" dirty="0" err="1">
                <a:solidFill>
                  <a:srgbClr val="374151"/>
                </a:solidFill>
                <a:effectLst/>
                <a:latin typeface="Söhne"/>
              </a:rPr>
              <a:t>is</a:t>
            </a:r>
            <a:r>
              <a:rPr lang="et-EE" b="0" i="0" dirty="0">
                <a:solidFill>
                  <a:srgbClr val="374151"/>
                </a:solidFill>
                <a:effectLst/>
                <a:latin typeface="Söhne"/>
              </a:rPr>
              <a:t> </a:t>
            </a:r>
            <a:r>
              <a:rPr lang="et-EE" b="0" i="0" dirty="0" err="1">
                <a:solidFill>
                  <a:srgbClr val="374151"/>
                </a:solidFill>
                <a:effectLst/>
                <a:latin typeface="Söhne"/>
              </a:rPr>
              <a:t>increasing</a:t>
            </a:r>
            <a:r>
              <a:rPr lang="et-EE" b="0" i="0" dirty="0">
                <a:solidFill>
                  <a:srgbClr val="374151"/>
                </a:solidFill>
                <a:effectLst/>
                <a:latin typeface="Söhne"/>
              </a:rPr>
              <a:t> </a:t>
            </a:r>
          </a:p>
          <a:p>
            <a:pPr marL="0" indent="0">
              <a:buSzPct val="100000"/>
              <a:buFont typeface="Arial" panose="020B0604020202020204" pitchFamily="34" charset="0"/>
              <a:buNone/>
            </a:pPr>
            <a:r>
              <a:rPr lang="et-EE" b="0" i="0" dirty="0" err="1">
                <a:solidFill>
                  <a:srgbClr val="374151"/>
                </a:solidFill>
                <a:effectLst/>
                <a:latin typeface="Söhne"/>
              </a:rPr>
              <a:t>Expected</a:t>
            </a:r>
            <a:r>
              <a:rPr lang="et-EE" b="0" i="0" dirty="0">
                <a:solidFill>
                  <a:srgbClr val="374151"/>
                </a:solidFill>
                <a:effectLst/>
                <a:latin typeface="Söhne"/>
              </a:rPr>
              <a:t> </a:t>
            </a:r>
            <a:r>
              <a:rPr lang="et-EE" b="0" i="0" dirty="0" err="1">
                <a:solidFill>
                  <a:srgbClr val="374151"/>
                </a:solidFill>
                <a:effectLst/>
                <a:latin typeface="Söhne"/>
              </a:rPr>
              <a:t>to</a:t>
            </a:r>
            <a:r>
              <a:rPr lang="et-EE" b="0" i="0" dirty="0">
                <a:solidFill>
                  <a:srgbClr val="374151"/>
                </a:solidFill>
                <a:effectLst/>
                <a:latin typeface="Söhne"/>
              </a:rPr>
              <a:t> </a:t>
            </a:r>
            <a:r>
              <a:rPr lang="et-EE" b="0" i="0" dirty="0" err="1">
                <a:solidFill>
                  <a:srgbClr val="374151"/>
                </a:solidFill>
                <a:effectLst/>
                <a:latin typeface="Söhne"/>
              </a:rPr>
              <a:t>contribute</a:t>
            </a:r>
            <a:r>
              <a:rPr lang="et-EE" b="0" i="0" dirty="0">
                <a:solidFill>
                  <a:srgbClr val="374151"/>
                </a:solidFill>
                <a:effectLst/>
                <a:latin typeface="Söhne"/>
              </a:rPr>
              <a:t> in </a:t>
            </a:r>
            <a:r>
              <a:rPr lang="et-EE" b="0" i="0" dirty="0" err="1">
                <a:solidFill>
                  <a:srgbClr val="374151"/>
                </a:solidFill>
                <a:effectLst/>
                <a:latin typeface="Söhne"/>
              </a:rPr>
              <a:t>solving</a:t>
            </a:r>
            <a:r>
              <a:rPr lang="et-EE" b="0" i="0" dirty="0">
                <a:solidFill>
                  <a:srgbClr val="374151"/>
                </a:solidFill>
                <a:effectLst/>
                <a:latin typeface="Söhne"/>
              </a:rPr>
              <a:t> </a:t>
            </a:r>
            <a:r>
              <a:rPr lang="et-EE" b="0" i="0" dirty="0" err="1">
                <a:solidFill>
                  <a:srgbClr val="374151"/>
                </a:solidFill>
                <a:effectLst/>
                <a:latin typeface="Söhne"/>
              </a:rPr>
              <a:t>global</a:t>
            </a:r>
            <a:r>
              <a:rPr lang="et-EE" b="0" i="0" dirty="0">
                <a:solidFill>
                  <a:srgbClr val="374151"/>
                </a:solidFill>
                <a:effectLst/>
                <a:latin typeface="Söhne"/>
              </a:rPr>
              <a:t> </a:t>
            </a:r>
            <a:r>
              <a:rPr lang="et-EE" b="0" i="0" dirty="0" err="1">
                <a:solidFill>
                  <a:srgbClr val="374151"/>
                </a:solidFill>
                <a:effectLst/>
                <a:latin typeface="Söhne"/>
              </a:rPr>
              <a:t>crises</a:t>
            </a:r>
            <a:r>
              <a:rPr lang="et-EE" b="0" i="0" dirty="0">
                <a:solidFill>
                  <a:srgbClr val="374151"/>
                </a:solidFill>
                <a:effectLst/>
                <a:latin typeface="Söhne"/>
              </a:rPr>
              <a:t> etc</a:t>
            </a:r>
          </a:p>
          <a:p>
            <a:pPr marL="0" indent="0">
              <a:buSzPct val="100000"/>
              <a:buFont typeface="Arial" panose="020B0604020202020204" pitchFamily="34" charset="0"/>
              <a:buNone/>
            </a:pPr>
            <a:r>
              <a:rPr lang="et-EE" b="1" i="0" dirty="0">
                <a:solidFill>
                  <a:srgbClr val="374151"/>
                </a:solidFill>
                <a:effectLst/>
                <a:latin typeface="Söhne"/>
              </a:rPr>
              <a:t>T</a:t>
            </a:r>
            <a:r>
              <a:rPr lang="en-US" b="1" i="0" dirty="0">
                <a:solidFill>
                  <a:srgbClr val="374151"/>
                </a:solidFill>
                <a:effectLst/>
                <a:latin typeface="Söhne"/>
              </a:rPr>
              <a:t>he curriculum </a:t>
            </a:r>
            <a:r>
              <a:rPr lang="et-EE" b="1" i="0" dirty="0" err="1">
                <a:solidFill>
                  <a:srgbClr val="374151"/>
                </a:solidFill>
                <a:effectLst/>
                <a:latin typeface="Söhne"/>
              </a:rPr>
              <a:t>should</a:t>
            </a:r>
            <a:r>
              <a:rPr lang="en-US" b="1" i="0" dirty="0">
                <a:solidFill>
                  <a:srgbClr val="374151"/>
                </a:solidFill>
                <a:effectLst/>
                <a:latin typeface="Söhne"/>
              </a:rPr>
              <a:t> be aligned with the region's economy and development prospects.</a:t>
            </a:r>
            <a:endParaRPr lang="et-EE" sz="1200" b="1"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97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l"/>
            <a:r>
              <a:rPr lang="en-US" b="0" i="1" dirty="0">
                <a:solidFill>
                  <a:srgbClr val="000000"/>
                </a:solidFill>
                <a:effectLst/>
                <a:latin typeface="Söhne"/>
              </a:rPr>
              <a:t>Increased Diversity</a:t>
            </a:r>
            <a:endParaRPr lang="en-US" b="0" i="0" dirty="0">
              <a:solidFill>
                <a:srgbClr val="000000"/>
              </a:solidFill>
              <a:effectLst/>
              <a:latin typeface="Söhne"/>
            </a:endParaRPr>
          </a:p>
          <a:p>
            <a:pPr algn="l">
              <a:buFont typeface="+mj-lt"/>
              <a:buAutoNum type="arabicPeriod"/>
            </a:pPr>
            <a:r>
              <a:rPr lang="en-US" b="0" i="0" dirty="0">
                <a:solidFill>
                  <a:srgbClr val="000000"/>
                </a:solidFill>
                <a:effectLst/>
                <a:latin typeface="Söhne"/>
              </a:rPr>
              <a:t>The 25+ age group has grown by +10%.</a:t>
            </a:r>
          </a:p>
          <a:p>
            <a:pPr algn="l">
              <a:buFont typeface="+mj-lt"/>
              <a:buAutoNum type="arabicPeriod"/>
            </a:pPr>
            <a:r>
              <a:rPr lang="et-EE" b="0" i="0" dirty="0" err="1">
                <a:solidFill>
                  <a:srgbClr val="000000"/>
                </a:solidFill>
                <a:effectLst/>
                <a:latin typeface="Söhne"/>
              </a:rPr>
              <a:t>Students</a:t>
            </a:r>
            <a:r>
              <a:rPr lang="et-EE" b="0" i="0" dirty="0">
                <a:solidFill>
                  <a:srgbClr val="000000"/>
                </a:solidFill>
                <a:effectLst/>
                <a:latin typeface="Söhne"/>
              </a:rPr>
              <a:t> are </a:t>
            </a:r>
            <a:r>
              <a:rPr lang="et-EE" b="0" i="0" dirty="0" err="1">
                <a:solidFill>
                  <a:srgbClr val="000000"/>
                </a:solidFill>
                <a:effectLst/>
                <a:latin typeface="Söhne"/>
              </a:rPr>
              <a:t>more</a:t>
            </a:r>
            <a:r>
              <a:rPr lang="et-EE" b="0" i="0" dirty="0">
                <a:solidFill>
                  <a:srgbClr val="000000"/>
                </a:solidFill>
                <a:effectLst/>
                <a:latin typeface="Söhne"/>
              </a:rPr>
              <a:t> </a:t>
            </a:r>
            <a:r>
              <a:rPr lang="et-EE" b="0" i="0" dirty="0" err="1">
                <a:solidFill>
                  <a:srgbClr val="000000"/>
                </a:solidFill>
                <a:effectLst/>
                <a:latin typeface="Söhne"/>
              </a:rPr>
              <a:t>aware</a:t>
            </a:r>
            <a:r>
              <a:rPr lang="et-EE" b="0" i="0" dirty="0">
                <a:solidFill>
                  <a:srgbClr val="000000"/>
                </a:solidFill>
                <a:effectLst/>
                <a:latin typeface="Söhne"/>
              </a:rPr>
              <a:t> of </a:t>
            </a:r>
            <a:r>
              <a:rPr lang="et-EE" b="0" i="0" dirty="0" err="1">
                <a:solidFill>
                  <a:srgbClr val="000000"/>
                </a:solidFill>
                <a:effectLst/>
                <a:latin typeface="Söhne"/>
              </a:rPr>
              <a:t>their</a:t>
            </a:r>
            <a:r>
              <a:rPr lang="et-EE" b="0" i="0" dirty="0">
                <a:solidFill>
                  <a:srgbClr val="000000"/>
                </a:solidFill>
                <a:effectLst/>
                <a:latin typeface="Söhne"/>
              </a:rPr>
              <a:t> </a:t>
            </a:r>
            <a:r>
              <a:rPr lang="et-EE" b="0" i="0" dirty="0" err="1">
                <a:solidFill>
                  <a:srgbClr val="000000"/>
                </a:solidFill>
                <a:effectLst/>
                <a:latin typeface="Söhne"/>
              </a:rPr>
              <a:t>needs</a:t>
            </a:r>
            <a:r>
              <a:rPr lang="et-EE" b="0" i="0" dirty="0">
                <a:solidFill>
                  <a:srgbClr val="000000"/>
                </a:solidFill>
                <a:effectLst/>
                <a:latin typeface="Söhne"/>
              </a:rPr>
              <a:t> and </a:t>
            </a:r>
            <a:r>
              <a:rPr lang="et-EE" b="0" i="0" dirty="0" err="1">
                <a:solidFill>
                  <a:srgbClr val="000000"/>
                </a:solidFill>
                <a:effectLst/>
                <a:latin typeface="Söhne"/>
              </a:rPr>
              <a:t>expectations</a:t>
            </a:r>
            <a:r>
              <a:rPr lang="et-EE" b="0" i="0" dirty="0">
                <a:solidFill>
                  <a:srgbClr val="000000"/>
                </a:solidFill>
                <a:effectLst/>
                <a:latin typeface="Söhne"/>
              </a:rPr>
              <a:t>, and are </a:t>
            </a:r>
            <a:r>
              <a:rPr lang="et-EE" b="0" i="0" dirty="0" err="1">
                <a:solidFill>
                  <a:srgbClr val="000000"/>
                </a:solidFill>
                <a:effectLst/>
                <a:latin typeface="Söhne"/>
              </a:rPr>
              <a:t>more</a:t>
            </a:r>
            <a:r>
              <a:rPr lang="et-EE" b="0" i="0" dirty="0">
                <a:solidFill>
                  <a:srgbClr val="000000"/>
                </a:solidFill>
                <a:effectLst/>
                <a:latin typeface="Söhne"/>
              </a:rPr>
              <a:t> </a:t>
            </a:r>
            <a:r>
              <a:rPr lang="et-EE" b="0" i="0" dirty="0" err="1">
                <a:solidFill>
                  <a:srgbClr val="000000"/>
                </a:solidFill>
                <a:effectLst/>
                <a:latin typeface="Söhne"/>
              </a:rPr>
              <a:t>demanding</a:t>
            </a:r>
            <a:r>
              <a:rPr lang="et-EE" b="0" i="0" dirty="0">
                <a:solidFill>
                  <a:srgbClr val="000000"/>
                </a:solidFill>
                <a:effectLst/>
                <a:latin typeface="Söhne"/>
              </a:rPr>
              <a:t>. </a:t>
            </a:r>
            <a:endParaRPr lang="en-US" b="0" i="0" dirty="0">
              <a:solidFill>
                <a:srgbClr val="000000"/>
              </a:solidFill>
              <a:effectLst/>
              <a:latin typeface="Söhne"/>
            </a:endParaRPr>
          </a:p>
          <a:p>
            <a:pPr algn="l">
              <a:buFont typeface="+mj-lt"/>
              <a:buAutoNum type="arabicPeriod"/>
            </a:pPr>
            <a:r>
              <a:rPr lang="en-US" b="0" i="0" dirty="0">
                <a:solidFill>
                  <a:srgbClr val="000000"/>
                </a:solidFill>
                <a:effectLst/>
                <a:latin typeface="Söhne"/>
              </a:rPr>
              <a:t>Micro</a:t>
            </a:r>
            <a:r>
              <a:rPr lang="et-EE" b="0" i="0" dirty="0" err="1">
                <a:solidFill>
                  <a:srgbClr val="000000"/>
                </a:solidFill>
                <a:effectLst/>
                <a:latin typeface="Söhne"/>
              </a:rPr>
              <a:t>qualifications</a:t>
            </a:r>
            <a:r>
              <a:rPr lang="et-EE" b="0" i="0" dirty="0">
                <a:solidFill>
                  <a:srgbClr val="000000"/>
                </a:solidFill>
                <a:effectLst/>
                <a:latin typeface="Söhne"/>
              </a:rPr>
              <a:t> have</a:t>
            </a:r>
            <a:r>
              <a:rPr lang="en-US" b="0" i="0" dirty="0">
                <a:solidFill>
                  <a:srgbClr val="000000"/>
                </a:solidFill>
                <a:effectLst/>
                <a:latin typeface="Söhne"/>
              </a:rPr>
              <a:t> the potential to </a:t>
            </a:r>
            <a:r>
              <a:rPr lang="et-EE" b="0" i="0" dirty="0" err="1">
                <a:solidFill>
                  <a:srgbClr val="000000"/>
                </a:solidFill>
                <a:effectLst/>
                <a:latin typeface="Söhne"/>
              </a:rPr>
              <a:t>improve</a:t>
            </a:r>
            <a:r>
              <a:rPr lang="et-EE" b="0" i="0" dirty="0">
                <a:solidFill>
                  <a:srgbClr val="000000"/>
                </a:solidFill>
                <a:effectLst/>
                <a:latin typeface="Söhne"/>
              </a:rPr>
              <a:t> </a:t>
            </a:r>
            <a:r>
              <a:rPr lang="en-US" b="0" i="0" dirty="0">
                <a:solidFill>
                  <a:srgbClr val="000000"/>
                </a:solidFill>
                <a:effectLst/>
                <a:latin typeface="Söhne"/>
              </a:rPr>
              <a:t>access to higher education, support self-development and personalized, student-centered learning, while also serving employers' interests; universities are actively developing them.</a:t>
            </a:r>
          </a:p>
          <a:p>
            <a:pPr algn="l">
              <a:buFont typeface="+mj-lt"/>
              <a:buAutoNum type="arabicPeriod"/>
            </a:pPr>
            <a:r>
              <a:rPr lang="en-US" b="0" i="0" dirty="0">
                <a:solidFill>
                  <a:srgbClr val="000000"/>
                </a:solidFill>
                <a:effectLst/>
                <a:latin typeface="Söhne"/>
              </a:rPr>
              <a:t>Example of a pilot program.</a:t>
            </a:r>
          </a:p>
          <a:p>
            <a:br>
              <a:rPr lang="en-US" b="0" i="0" dirty="0">
                <a:solidFill>
                  <a:srgbClr val="000000"/>
                </a:solidFill>
                <a:effectLst/>
                <a:latin typeface="Söhne"/>
              </a:rPr>
            </a:br>
            <a:endParaRPr lang="et-EE" sz="1200" kern="1200" dirty="0">
              <a:solidFill>
                <a:schemeClr val="tx1"/>
              </a:solidFill>
              <a:effectLst/>
              <a:latin typeface="+mn-lt"/>
              <a:ea typeface="+mn-ea"/>
              <a:cs typeface="+mn-cs"/>
            </a:endParaRP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08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SzPct val="100000"/>
              <a:buFont typeface="Arial" panose="020B0604020202020204" pitchFamily="34" charset="0"/>
              <a:buNone/>
            </a:pPr>
            <a:r>
              <a:rPr lang="en" sz="1200" kern="1200" dirty="0">
                <a:solidFill>
                  <a:schemeClr val="tx1"/>
                </a:solidFill>
                <a:effectLst/>
                <a:latin typeface="+mn-lt"/>
                <a:ea typeface="+mn-ea"/>
                <a:cs typeface="+mn-cs"/>
              </a:rPr>
              <a:t>With the help of Estonian education experts, various factors were ranked based on perceived importance.</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 dirty="0">
                <a:solidFill>
                  <a:sysClr val="windowText" lastClr="000000">
                    <a:hueOff val="0"/>
                    <a:satOff val="0"/>
                    <a:lumOff val="0"/>
                    <a:alphaOff val="0"/>
                  </a:sysClr>
                </a:solidFill>
                <a:latin typeface="Arial" panose="020B0604020202020204" pitchFamily="34" charset="0"/>
                <a:cs typeface="Arial" panose="020B0604020202020204" pitchFamily="34" charset="0"/>
              </a:rPr>
              <a:t>Learning is much more digital, but the workload of lecturers does not decrease</a:t>
            </a:r>
          </a:p>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AEBDE-34F5-4414-921C-87CE44A4106D}"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69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SzPct val="100000"/>
              <a:buFont typeface="Arial" panose="020B0604020202020204" pitchFamily="34" charset="0"/>
              <a:buNone/>
            </a:pPr>
            <a:r>
              <a:rPr lang="et-EE" sz="1200" dirty="0"/>
              <a:t>1</a:t>
            </a:r>
            <a:r>
              <a:rPr lang="en" sz="1200" dirty="0"/>
              <a:t>: </a:t>
            </a:r>
            <a:r>
              <a:rPr lang="en" sz="1200" baseline="0" dirty="0"/>
              <a:t>The role of higher education institutions in the continuing education market is growing for two reasons, higher education institutions are</a:t>
            </a:r>
            <a:r>
              <a:rPr lang="et-EE" sz="1200" baseline="0" dirty="0"/>
              <a:t> </a:t>
            </a:r>
            <a:r>
              <a:rPr lang="et-EE" sz="1200" baseline="0" dirty="0" err="1"/>
              <a:t>actively</a:t>
            </a:r>
            <a:r>
              <a:rPr lang="et-EE" sz="1200" baseline="0" dirty="0"/>
              <a:t> </a:t>
            </a:r>
            <a:r>
              <a:rPr lang="et-EE" sz="1200" baseline="0" dirty="0" err="1"/>
              <a:t>working</a:t>
            </a:r>
            <a:r>
              <a:rPr lang="et-EE" sz="1200" baseline="0" dirty="0"/>
              <a:t> in order </a:t>
            </a:r>
            <a:r>
              <a:rPr lang="et-EE" sz="1200" baseline="0" dirty="0" err="1"/>
              <a:t>to</a:t>
            </a:r>
            <a:r>
              <a:rPr lang="et-EE" sz="1200" baseline="0" dirty="0"/>
              <a:t> </a:t>
            </a:r>
            <a:r>
              <a:rPr lang="et-EE" sz="1200" baseline="0" dirty="0" err="1"/>
              <a:t>meet</a:t>
            </a:r>
            <a:r>
              <a:rPr lang="et-EE" sz="1200" baseline="0" dirty="0"/>
              <a:t> </a:t>
            </a:r>
            <a:r>
              <a:rPr lang="et-EE" sz="1200" baseline="0" dirty="0" err="1"/>
              <a:t>the</a:t>
            </a:r>
            <a:r>
              <a:rPr lang="et-EE" sz="1200" baseline="0" dirty="0"/>
              <a:t> </a:t>
            </a:r>
            <a:r>
              <a:rPr lang="et-EE" sz="1200" baseline="0" dirty="0" err="1"/>
              <a:t>needs</a:t>
            </a:r>
            <a:r>
              <a:rPr lang="en" sz="1200" baseline="0" dirty="0"/>
              <a:t> + reg </a:t>
            </a:r>
            <a:r>
              <a:rPr lang="et-EE" sz="1200" baseline="0" dirty="0" err="1"/>
              <a:t>advantages</a:t>
            </a:r>
            <a:endParaRPr lang="en" sz="1200" baseline="0" dirty="0"/>
          </a:p>
          <a:p>
            <a:pPr marL="0" indent="0">
              <a:buSzPct val="100000"/>
              <a:buFont typeface="Arial" panose="020B0604020202020204" pitchFamily="34" charset="0"/>
              <a:buNone/>
            </a:pPr>
            <a:r>
              <a:rPr lang="et-EE" sz="1200" baseline="0" dirty="0"/>
              <a:t>2</a:t>
            </a:r>
            <a:r>
              <a:rPr lang="en" sz="1200" baseline="0" dirty="0"/>
              <a:t>: </a:t>
            </a:r>
            <a:r>
              <a:rPr lang="en" sz="1200" kern="1200" dirty="0">
                <a:solidFill>
                  <a:schemeClr val="tx1"/>
                </a:solidFill>
                <a:effectLst/>
                <a:latin typeface="+mn-lt"/>
                <a:ea typeface="+mn-ea"/>
                <a:cs typeface="+mn-cs"/>
              </a:rPr>
              <a:t>where higher education institutions react slowly to changing expectations and are not given regulatory advantages in the landscape of lifelong learning</a:t>
            </a:r>
          </a:p>
          <a:p>
            <a:pPr marL="0" indent="0">
              <a:buSzPct val="100000"/>
              <a:buFont typeface="Arial" panose="020B0604020202020204" pitchFamily="34" charset="0"/>
              <a:buNone/>
            </a:pPr>
            <a:r>
              <a:rPr lang="et-EE" sz="1200" baseline="0" dirty="0"/>
              <a:t>3</a:t>
            </a:r>
            <a:r>
              <a:rPr lang="en" sz="1200" baseline="0" dirty="0"/>
              <a:t>: </a:t>
            </a:r>
            <a:r>
              <a:rPr lang="en" sz="1200" kern="1200" dirty="0">
                <a:solidFill>
                  <a:schemeClr val="tx1"/>
                </a:solidFill>
                <a:effectLst/>
                <a:latin typeface="+mn-lt"/>
                <a:ea typeface="+mn-ea"/>
                <a:cs typeface="+mn-cs"/>
              </a:rPr>
              <a:t>the educational landscape is consolidating in the hands of large digital education platforms and becoming more global. Estonian higher education institutions partially become subcontractors , offering courses on digital platforms .</a:t>
            </a:r>
            <a:endParaRPr lang="et-EE" sz="1200" baseline="0" dirty="0"/>
          </a:p>
          <a:p>
            <a:pPr marL="0" indent="0">
              <a:buSzPct val="100000"/>
              <a:buFont typeface="Arial" panose="020B0604020202020204" pitchFamily="34" charset="0"/>
              <a:buNone/>
            </a:pPr>
            <a:endParaRPr lang="et-EE" sz="1200"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5306-9F73-4426-9121-EF701BA1D4C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47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p>
        </p:txBody>
      </p:sp>
      <p:sp>
        <p:nvSpPr>
          <p:cNvPr id="4" name="Kuupäeva kohatäide 3"/>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5" name="Jaluse kohatäide 4"/>
          <p:cNvSpPr>
            <a:spLocks noGrp="1"/>
          </p:cNvSpPr>
          <p:nvPr>
            <p:ph type="ftr" sz="quarter" idx="11"/>
          </p:nvPr>
        </p:nvSpPr>
        <p:spPr/>
        <p:txBody>
          <a:bodyPr/>
          <a:lstStyle/>
          <a:p>
            <a:endParaRPr lang="et-EE" dirty="0"/>
          </a:p>
        </p:txBody>
      </p:sp>
      <p:sp>
        <p:nvSpPr>
          <p:cNvPr id="6" name="Slaidinumbri kohatäide 5"/>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342236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5" name="Jaluse kohatäide 4"/>
          <p:cNvSpPr>
            <a:spLocks noGrp="1"/>
          </p:cNvSpPr>
          <p:nvPr>
            <p:ph type="ftr" sz="quarter" idx="11"/>
          </p:nvPr>
        </p:nvSpPr>
        <p:spPr/>
        <p:txBody>
          <a:bodyPr/>
          <a:lstStyle/>
          <a:p>
            <a:endParaRPr lang="et-EE" dirty="0"/>
          </a:p>
        </p:txBody>
      </p:sp>
      <p:sp>
        <p:nvSpPr>
          <p:cNvPr id="6" name="Slaidinumbri kohatäide 5"/>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4443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5" name="Jaluse kohatäide 4"/>
          <p:cNvSpPr>
            <a:spLocks noGrp="1"/>
          </p:cNvSpPr>
          <p:nvPr>
            <p:ph type="ftr" sz="quarter" idx="11"/>
          </p:nvPr>
        </p:nvSpPr>
        <p:spPr/>
        <p:txBody>
          <a:bodyPr/>
          <a:lstStyle/>
          <a:p>
            <a:endParaRPr lang="et-EE" dirty="0"/>
          </a:p>
        </p:txBody>
      </p:sp>
      <p:sp>
        <p:nvSpPr>
          <p:cNvPr id="6" name="Slaidinumbri kohatäide 5"/>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283583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itelleht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ADE40DA2-EBFD-594A-AB5E-606D7D134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1CF93595-F5EA-A545-A2DF-D741D56A12E6}"/>
              </a:ext>
            </a:extLst>
          </p:cNvPr>
          <p:cNvSpPr>
            <a:spLocks noGrp="1"/>
          </p:cNvSpPr>
          <p:nvPr>
            <p:ph type="body" sz="quarter" idx="13" hasCustomPrompt="1"/>
          </p:nvPr>
        </p:nvSpPr>
        <p:spPr>
          <a:xfrm>
            <a:off x="908050" y="2253681"/>
            <a:ext cx="10375900" cy="2176462"/>
          </a:xfrm>
        </p:spPr>
        <p:txBody>
          <a:bodyPr vert="horz">
            <a:normAutofit/>
          </a:bodyPr>
          <a:lstStyle>
            <a:lvl1pPr marL="0" indent="0" algn="ctr">
              <a:lnSpc>
                <a:spcPct val="100000"/>
              </a:lnSpc>
              <a:buNone/>
              <a:defRPr lang="en-EE" sz="6000" b="0" i="0" kern="1200" dirty="0">
                <a:solidFill>
                  <a:schemeClr val="bg1"/>
                </a:solidFill>
                <a:latin typeface="Times New Roman" panose="02020603050405020304" pitchFamily="18" charset="0"/>
                <a:ea typeface="+mn-ea"/>
                <a:cs typeface="Times New Roman" panose="02020603050405020304" pitchFamily="18" charset="0"/>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n-GB" dirty="0" err="1"/>
              <a:t>Esitluse</a:t>
            </a:r>
            <a:r>
              <a:rPr lang="en-GB" dirty="0"/>
              <a:t> </a:t>
            </a:r>
            <a:r>
              <a:rPr lang="en-GB" dirty="0" err="1"/>
              <a:t>pealkiri</a:t>
            </a:r>
            <a:r>
              <a:rPr lang="en-GB" dirty="0"/>
              <a:t> taust2 lorem ipsum </a:t>
            </a:r>
            <a:r>
              <a:rPr lang="en-GB" dirty="0" err="1"/>
              <a:t>dolor</a:t>
            </a:r>
            <a:r>
              <a:rPr lang="en-GB" dirty="0"/>
              <a:t> set </a:t>
            </a:r>
            <a:r>
              <a:rPr lang="en-GB" dirty="0" err="1"/>
              <a:t>amet</a:t>
            </a:r>
            <a:endParaRPr lang="en-EE" dirty="0"/>
          </a:p>
        </p:txBody>
      </p:sp>
      <p:pic>
        <p:nvPicPr>
          <p:cNvPr id="14" name="Picture 13" descr="Text&#10;&#10;Description automatically generated">
            <a:extLst>
              <a:ext uri="{FF2B5EF4-FFF2-40B4-BE49-F238E27FC236}">
                <a16:creationId xmlns:a16="http://schemas.microsoft.com/office/drawing/2014/main" id="{627C4959-F50E-3F45-8EED-C555681E60B2}"/>
              </a:ext>
            </a:extLst>
          </p:cNvPr>
          <p:cNvPicPr>
            <a:picLocks noChangeAspect="1"/>
          </p:cNvPicPr>
          <p:nvPr userDrawn="1"/>
        </p:nvPicPr>
        <p:blipFill>
          <a:blip r:embed="rId3"/>
          <a:stretch>
            <a:fillRect/>
          </a:stretch>
        </p:blipFill>
        <p:spPr>
          <a:xfrm>
            <a:off x="4318000" y="662802"/>
            <a:ext cx="3556000" cy="787400"/>
          </a:xfrm>
          <a:prstGeom prst="rect">
            <a:avLst/>
          </a:prstGeom>
        </p:spPr>
      </p:pic>
      <p:sp>
        <p:nvSpPr>
          <p:cNvPr id="16" name="Text Placeholder 15">
            <a:extLst>
              <a:ext uri="{FF2B5EF4-FFF2-40B4-BE49-F238E27FC236}">
                <a16:creationId xmlns:a16="http://schemas.microsoft.com/office/drawing/2014/main" id="{D1111F3F-AE33-A64C-9AE0-B1AC72DEB7DC}"/>
              </a:ext>
            </a:extLst>
          </p:cNvPr>
          <p:cNvSpPr>
            <a:spLocks noGrp="1"/>
          </p:cNvSpPr>
          <p:nvPr>
            <p:ph type="body" sz="quarter" idx="14" hasCustomPrompt="1"/>
          </p:nvPr>
        </p:nvSpPr>
        <p:spPr>
          <a:xfrm>
            <a:off x="908050" y="5051059"/>
            <a:ext cx="10375900" cy="365125"/>
          </a:xfrm>
        </p:spPr>
        <p:txBody>
          <a:bodyPr>
            <a:norm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dirty="0" err="1"/>
              <a:t>Eesnimi</a:t>
            </a:r>
            <a:r>
              <a:rPr lang="en-GB" dirty="0"/>
              <a:t> </a:t>
            </a:r>
            <a:r>
              <a:rPr lang="en-GB" dirty="0" err="1"/>
              <a:t>Perekonnanimi</a:t>
            </a:r>
            <a:endParaRPr lang="en-EE" dirty="0"/>
          </a:p>
        </p:txBody>
      </p:sp>
      <p:sp>
        <p:nvSpPr>
          <p:cNvPr id="18" name="Text Placeholder 17">
            <a:extLst>
              <a:ext uri="{FF2B5EF4-FFF2-40B4-BE49-F238E27FC236}">
                <a16:creationId xmlns:a16="http://schemas.microsoft.com/office/drawing/2014/main" id="{1BCCD663-E8A2-4F4C-8FD8-59D20A6A02A6}"/>
              </a:ext>
            </a:extLst>
          </p:cNvPr>
          <p:cNvSpPr>
            <a:spLocks noGrp="1"/>
          </p:cNvSpPr>
          <p:nvPr>
            <p:ph type="body" sz="quarter" idx="15" hasCustomPrompt="1"/>
          </p:nvPr>
        </p:nvSpPr>
        <p:spPr>
          <a:xfrm>
            <a:off x="908050" y="5498083"/>
            <a:ext cx="10375900" cy="492125"/>
          </a:xfrm>
        </p:spPr>
        <p:txBody>
          <a:bodyPr>
            <a:no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200" indent="0" algn="ctr">
              <a:buNone/>
              <a:defRPr sz="1600" b="0" i="0">
                <a:solidFill>
                  <a:schemeClr val="bg1"/>
                </a:solidFill>
                <a:latin typeface="Arial" panose="020B0604020202020204" pitchFamily="34" charset="0"/>
                <a:cs typeface="Arial" panose="020B0604020202020204" pitchFamily="34" charset="0"/>
              </a:defRPr>
            </a:lvl2pPr>
            <a:lvl3pPr marL="914400" indent="0" algn="ctr">
              <a:buNone/>
              <a:defRPr sz="1600" b="0" i="0">
                <a:solidFill>
                  <a:schemeClr val="bg1"/>
                </a:solidFill>
                <a:latin typeface="Arial" panose="020B0604020202020204" pitchFamily="34" charset="0"/>
                <a:cs typeface="Arial" panose="020B0604020202020204" pitchFamily="34" charset="0"/>
              </a:defRPr>
            </a:lvl3pPr>
            <a:lvl4pPr marL="1371600" indent="0" algn="ctr">
              <a:buNone/>
              <a:defRPr sz="1600" b="0" i="0">
                <a:solidFill>
                  <a:schemeClr val="bg1"/>
                </a:solidFill>
                <a:latin typeface="Arial" panose="020B0604020202020204" pitchFamily="34" charset="0"/>
                <a:cs typeface="Arial" panose="020B0604020202020204" pitchFamily="34" charset="0"/>
              </a:defRPr>
            </a:lvl4pPr>
            <a:lvl5pPr marL="1828800" indent="0" algn="ctr">
              <a:buNone/>
              <a:defRPr sz="1600" b="0" i="0">
                <a:solidFill>
                  <a:schemeClr val="bg1"/>
                </a:solidFill>
                <a:latin typeface="Arial" panose="020B0604020202020204" pitchFamily="34" charset="0"/>
                <a:cs typeface="Arial" panose="020B0604020202020204" pitchFamily="34" charset="0"/>
              </a:defRPr>
            </a:lvl5pPr>
          </a:lstStyle>
          <a:p>
            <a:pPr lvl="0"/>
            <a:r>
              <a:rPr lang="en-GB" dirty="0" err="1"/>
              <a:t>Ametinimetus</a:t>
            </a:r>
            <a:endParaRPr lang="en-EE" dirty="0"/>
          </a:p>
        </p:txBody>
      </p:sp>
      <p:sp>
        <p:nvSpPr>
          <p:cNvPr id="20" name="Text Placeholder 19">
            <a:extLst>
              <a:ext uri="{FF2B5EF4-FFF2-40B4-BE49-F238E27FC236}">
                <a16:creationId xmlns:a16="http://schemas.microsoft.com/office/drawing/2014/main" id="{16043CE2-3D1D-A04D-BC63-83547FCF111A}"/>
              </a:ext>
            </a:extLst>
          </p:cNvPr>
          <p:cNvSpPr>
            <a:spLocks noGrp="1"/>
          </p:cNvSpPr>
          <p:nvPr>
            <p:ph type="body" sz="quarter" idx="16" hasCustomPrompt="1"/>
          </p:nvPr>
        </p:nvSpPr>
        <p:spPr>
          <a:xfrm>
            <a:off x="4525169" y="6356350"/>
            <a:ext cx="3141663" cy="365125"/>
          </a:xfrm>
        </p:spPr>
        <p:txBody>
          <a:bodyPr>
            <a:noAutofit/>
          </a:bodyPr>
          <a:lstStyle>
            <a:lvl1pPr marL="0" indent="0" algn="ctr">
              <a:buNone/>
              <a:defRPr sz="1400" b="0" i="0">
                <a:solidFill>
                  <a:schemeClr val="bg1"/>
                </a:solidFill>
                <a:latin typeface="Arial" panose="020B0604020202020204" pitchFamily="34" charset="0"/>
                <a:cs typeface="Arial" panose="020B0604020202020204" pitchFamily="34" charset="0"/>
              </a:defRPr>
            </a:lvl1pPr>
            <a:lvl2pPr marL="457200" indent="0" algn="ctr">
              <a:buNone/>
              <a:defRPr sz="1400" b="0" i="0">
                <a:solidFill>
                  <a:schemeClr val="bg1"/>
                </a:solidFill>
                <a:latin typeface="Arial" panose="020B0604020202020204" pitchFamily="34" charset="0"/>
                <a:cs typeface="Arial" panose="020B0604020202020204" pitchFamily="34" charset="0"/>
              </a:defRPr>
            </a:lvl2pPr>
            <a:lvl3pPr marL="914400" indent="0" algn="ctr">
              <a:buNone/>
              <a:defRPr sz="1400" b="0" i="0">
                <a:solidFill>
                  <a:schemeClr val="bg1"/>
                </a:solidFill>
                <a:latin typeface="Arial" panose="020B0604020202020204" pitchFamily="34" charset="0"/>
                <a:cs typeface="Arial" panose="020B0604020202020204" pitchFamily="34" charset="0"/>
              </a:defRPr>
            </a:lvl3pPr>
            <a:lvl4pPr marL="1371600" indent="0" algn="ctr">
              <a:buNone/>
              <a:defRPr sz="1400" b="0" i="0">
                <a:solidFill>
                  <a:schemeClr val="bg1"/>
                </a:solidFill>
                <a:latin typeface="Arial" panose="020B0604020202020204" pitchFamily="34" charset="0"/>
                <a:cs typeface="Arial" panose="020B0604020202020204" pitchFamily="34" charset="0"/>
              </a:defRPr>
            </a:lvl4pPr>
            <a:lvl5pPr marL="1828800" indent="0" algn="ctr">
              <a:buNone/>
              <a:defRPr sz="1400" b="0" i="0">
                <a:solidFill>
                  <a:schemeClr val="bg1"/>
                </a:solidFill>
                <a:latin typeface="Arial" panose="020B0604020202020204" pitchFamily="34" charset="0"/>
                <a:cs typeface="Arial" panose="020B0604020202020204" pitchFamily="34" charset="0"/>
              </a:defRPr>
            </a:lvl5pPr>
          </a:lstStyle>
          <a:p>
            <a:pPr lvl="0"/>
            <a:r>
              <a:rPr lang="en-GB" dirty="0"/>
              <a:t>10.05.2021</a:t>
            </a:r>
            <a:endParaRPr lang="en-EE" dirty="0"/>
          </a:p>
        </p:txBody>
      </p:sp>
    </p:spTree>
    <p:extLst>
      <p:ext uri="{BB962C8B-B14F-4D97-AF65-F5344CB8AC3E}">
        <p14:creationId xmlns:p14="http://schemas.microsoft.com/office/powerpoint/2010/main" val="382516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aid graafikuga vasakul">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8C2D0D5-A3A1-6B47-80D3-D6220A564F31}"/>
              </a:ext>
            </a:extLst>
          </p:cNvPr>
          <p:cNvSpPr>
            <a:spLocks noGrp="1"/>
          </p:cNvSpPr>
          <p:nvPr>
            <p:ph sz="half" idx="1"/>
          </p:nvPr>
        </p:nvSpPr>
        <p:spPr>
          <a:xfrm>
            <a:off x="908050" y="2216426"/>
            <a:ext cx="5092147" cy="39605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8" name="Content Placeholder 3">
            <a:extLst>
              <a:ext uri="{FF2B5EF4-FFF2-40B4-BE49-F238E27FC236}">
                <a16:creationId xmlns:a16="http://schemas.microsoft.com/office/drawing/2014/main" id="{2518A324-2988-844D-8B33-8A9C91A95795}"/>
              </a:ext>
            </a:extLst>
          </p:cNvPr>
          <p:cNvSpPr>
            <a:spLocks noGrp="1"/>
          </p:cNvSpPr>
          <p:nvPr>
            <p:ph sz="half" idx="2"/>
          </p:nvPr>
        </p:nvSpPr>
        <p:spPr>
          <a:xfrm>
            <a:off x="6261652" y="2216426"/>
            <a:ext cx="5092147" cy="39605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9" name="Title Placeholder 1">
            <a:extLst>
              <a:ext uri="{FF2B5EF4-FFF2-40B4-BE49-F238E27FC236}">
                <a16:creationId xmlns:a16="http://schemas.microsoft.com/office/drawing/2014/main" id="{A996C5D8-32C3-1E4C-B673-39AB663C2DCF}"/>
              </a:ext>
            </a:extLst>
          </p:cNvPr>
          <p:cNvSpPr>
            <a:spLocks noGrp="1"/>
          </p:cNvSpPr>
          <p:nvPr>
            <p:ph type="title"/>
          </p:nvPr>
        </p:nvSpPr>
        <p:spPr>
          <a:xfrm>
            <a:off x="908050" y="860423"/>
            <a:ext cx="10445750" cy="1177097"/>
          </a:xfrm>
          <a:prstGeom prst="rect">
            <a:avLst/>
          </a:prstGeom>
        </p:spPr>
        <p:txBody>
          <a:bodyPr vert="horz" lIns="91440" tIns="45720" rIns="91440" bIns="45720" rtlCol="0" anchor="ctr">
            <a:normAutofit/>
          </a:bodyPr>
          <a:lstStyle/>
          <a:p>
            <a:r>
              <a:rPr lang="en-GB"/>
              <a:t>Click to edit Master title style</a:t>
            </a:r>
            <a:endParaRPr lang="en-EE"/>
          </a:p>
        </p:txBody>
      </p:sp>
      <p:sp>
        <p:nvSpPr>
          <p:cNvPr id="11" name="Slide Number Placeholder 5">
            <a:extLst>
              <a:ext uri="{FF2B5EF4-FFF2-40B4-BE49-F238E27FC236}">
                <a16:creationId xmlns:a16="http://schemas.microsoft.com/office/drawing/2014/main" id="{7DBD7FB0-D03E-BA43-87C9-712C62321895}"/>
              </a:ext>
            </a:extLst>
          </p:cNvPr>
          <p:cNvSpPr>
            <a:spLocks noGrp="1"/>
          </p:cNvSpPr>
          <p:nvPr>
            <p:ph type="sldNum" sz="quarter" idx="4"/>
          </p:nvPr>
        </p:nvSpPr>
        <p:spPr>
          <a:xfrm>
            <a:off x="908050" y="6356350"/>
            <a:ext cx="267335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B13BBB70-39F4-3B48-A302-1304CCE6AE80}" type="slidenum">
              <a:rPr lang="en-EE" smtClean="0"/>
              <a:pPr/>
              <a:t>‹#›</a:t>
            </a:fld>
            <a:endParaRPr lang="en-EE"/>
          </a:p>
        </p:txBody>
      </p:sp>
    </p:spTree>
    <p:extLst>
      <p:ext uri="{BB962C8B-B14F-4D97-AF65-F5344CB8AC3E}">
        <p14:creationId xmlns:p14="http://schemas.microsoft.com/office/powerpoint/2010/main" val="1226890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iline slai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7999" y="720000"/>
            <a:ext cx="10888017" cy="1092520"/>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tekstiline</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5" name="Text Placeholder 14">
            <a:extLst>
              <a:ext uri="{FF2B5EF4-FFF2-40B4-BE49-F238E27FC236}">
                <a16:creationId xmlns:a16="http://schemas.microsoft.com/office/drawing/2014/main" id="{EFD545A2-18AE-1F4F-AE21-4A349E3207F0}"/>
              </a:ext>
            </a:extLst>
          </p:cNvPr>
          <p:cNvSpPr>
            <a:spLocks noGrp="1"/>
          </p:cNvSpPr>
          <p:nvPr>
            <p:ph type="body" sz="quarter" idx="14" hasCustomPrompt="1"/>
          </p:nvPr>
        </p:nvSpPr>
        <p:spPr>
          <a:xfrm>
            <a:off x="648000" y="1968363"/>
            <a:ext cx="10888016" cy="503167"/>
          </a:xfrm>
        </p:spPr>
        <p:txBody>
          <a:bodyPr lIns="0" tIns="0" rIns="0" bIns="0" anchor="t" anchorCtr="0">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Pealkiri</a:t>
            </a:r>
            <a:r>
              <a:rPr lang="en-GB" dirty="0"/>
              <a:t> lorem </a:t>
            </a:r>
            <a:r>
              <a:rPr lang="en-GB" dirty="0" err="1"/>
              <a:t>ispum</a:t>
            </a:r>
            <a:r>
              <a:rPr lang="en-GB" dirty="0"/>
              <a:t> </a:t>
            </a:r>
            <a:r>
              <a:rPr lang="en-GB" dirty="0" err="1"/>
              <a:t>dolor</a:t>
            </a:r>
            <a:r>
              <a:rPr lang="en-GB" dirty="0"/>
              <a:t> set </a:t>
            </a:r>
            <a:r>
              <a:rPr lang="en-GB" dirty="0" err="1"/>
              <a:t>cotetuer</a:t>
            </a:r>
            <a:r>
              <a:rPr lang="en-GB" dirty="0"/>
              <a:t> </a:t>
            </a:r>
            <a:r>
              <a:rPr lang="en-GB" dirty="0" err="1"/>
              <a:t>adipiscing</a:t>
            </a:r>
            <a:r>
              <a:rPr lang="en-GB" dirty="0"/>
              <a:t> </a:t>
            </a:r>
            <a:r>
              <a:rPr lang="en-GB" dirty="0" err="1"/>
              <a:t>dias</a:t>
            </a:r>
            <a:r>
              <a:rPr lang="en-GB" dirty="0"/>
              <a:t>:</a:t>
            </a:r>
            <a:endParaRPr lang="en-EE" dirty="0"/>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47999" y="2747170"/>
            <a:ext cx="10888015" cy="3400001"/>
          </a:xfrm>
        </p:spPr>
        <p:txBody>
          <a:bodyPr lIns="0" tIns="0" rIns="0" bIns="0">
            <a:normAutofit/>
          </a:bodyPr>
          <a:lstStyle>
            <a:lvl1pPr>
              <a:lnSpc>
                <a:spcPct val="100000"/>
              </a:lnSpc>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GB" dirty="0"/>
              <a:t>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p>
        </p:txBody>
      </p:sp>
    </p:spTree>
    <p:extLst>
      <p:ext uri="{BB962C8B-B14F-4D97-AF65-F5344CB8AC3E}">
        <p14:creationId xmlns:p14="http://schemas.microsoft.com/office/powerpoint/2010/main" val="2265954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itelleht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FE87EF-1DC4-7F4D-9CE9-7447B0897FC7}"/>
              </a:ext>
            </a:extLst>
          </p:cNvPr>
          <p:cNvPicPr>
            <a:picLocks noChangeAspect="1"/>
          </p:cNvPicPr>
          <p:nvPr userDrawn="1"/>
        </p:nvPicPr>
        <p:blipFill>
          <a:blip r:embed="rId2"/>
          <a:stretch>
            <a:fillRect/>
          </a:stretch>
        </p:blipFill>
        <p:spPr>
          <a:xfrm>
            <a:off x="-45791" y="-25757"/>
            <a:ext cx="12283582" cy="6909515"/>
          </a:xfrm>
          <a:prstGeom prst="rect">
            <a:avLst/>
          </a:prstGeom>
        </p:spPr>
      </p:pic>
      <p:sp>
        <p:nvSpPr>
          <p:cNvPr id="10" name="Text Placeholder 9">
            <a:extLst>
              <a:ext uri="{FF2B5EF4-FFF2-40B4-BE49-F238E27FC236}">
                <a16:creationId xmlns:a16="http://schemas.microsoft.com/office/drawing/2014/main" id="{1CF93595-F5EA-A545-A2DF-D741D56A12E6}"/>
              </a:ext>
            </a:extLst>
          </p:cNvPr>
          <p:cNvSpPr>
            <a:spLocks noGrp="1"/>
          </p:cNvSpPr>
          <p:nvPr>
            <p:ph type="body" sz="quarter" idx="13" hasCustomPrompt="1"/>
          </p:nvPr>
        </p:nvSpPr>
        <p:spPr>
          <a:xfrm>
            <a:off x="908050" y="2253681"/>
            <a:ext cx="10375900" cy="2176462"/>
          </a:xfrm>
        </p:spPr>
        <p:txBody>
          <a:bodyPr vert="horz">
            <a:normAutofit/>
          </a:bodyPr>
          <a:lstStyle>
            <a:lvl1pPr marL="0" indent="0" algn="ctr">
              <a:lnSpc>
                <a:spcPct val="100000"/>
              </a:lnSpc>
              <a:buNone/>
              <a:defRPr lang="en-EE" sz="6000" b="0" i="0" kern="1200" dirty="0">
                <a:solidFill>
                  <a:schemeClr val="bg1"/>
                </a:solidFill>
                <a:latin typeface="Times New Roman" panose="02020603050405020304" pitchFamily="18" charset="0"/>
                <a:ea typeface="+mn-ea"/>
                <a:cs typeface="Times New Roman" panose="02020603050405020304" pitchFamily="18" charset="0"/>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n-GB" dirty="0" err="1"/>
              <a:t>Esitluse</a:t>
            </a:r>
            <a:r>
              <a:rPr lang="en-GB" dirty="0"/>
              <a:t> </a:t>
            </a:r>
            <a:r>
              <a:rPr lang="en-GB" dirty="0" err="1"/>
              <a:t>pealkiri</a:t>
            </a:r>
            <a:r>
              <a:rPr lang="en-GB" dirty="0"/>
              <a:t> taust2 lorem ipsum </a:t>
            </a:r>
            <a:r>
              <a:rPr lang="en-GB" dirty="0" err="1"/>
              <a:t>dolor</a:t>
            </a:r>
            <a:r>
              <a:rPr lang="en-GB" dirty="0"/>
              <a:t> set </a:t>
            </a:r>
            <a:r>
              <a:rPr lang="en-GB" dirty="0" err="1"/>
              <a:t>amet</a:t>
            </a:r>
            <a:endParaRPr lang="en-EE" dirty="0"/>
          </a:p>
        </p:txBody>
      </p:sp>
      <p:pic>
        <p:nvPicPr>
          <p:cNvPr id="14" name="Picture 13" descr="Text&#10;&#10;Description automatically generated">
            <a:extLst>
              <a:ext uri="{FF2B5EF4-FFF2-40B4-BE49-F238E27FC236}">
                <a16:creationId xmlns:a16="http://schemas.microsoft.com/office/drawing/2014/main" id="{627C4959-F50E-3F45-8EED-C555681E60B2}"/>
              </a:ext>
            </a:extLst>
          </p:cNvPr>
          <p:cNvPicPr>
            <a:picLocks noChangeAspect="1"/>
          </p:cNvPicPr>
          <p:nvPr userDrawn="1"/>
        </p:nvPicPr>
        <p:blipFill>
          <a:blip r:embed="rId3"/>
          <a:stretch>
            <a:fillRect/>
          </a:stretch>
        </p:blipFill>
        <p:spPr>
          <a:xfrm>
            <a:off x="4318000" y="662802"/>
            <a:ext cx="3556000" cy="787400"/>
          </a:xfrm>
          <a:prstGeom prst="rect">
            <a:avLst/>
          </a:prstGeom>
        </p:spPr>
      </p:pic>
      <p:sp>
        <p:nvSpPr>
          <p:cNvPr id="16" name="Text Placeholder 15">
            <a:extLst>
              <a:ext uri="{FF2B5EF4-FFF2-40B4-BE49-F238E27FC236}">
                <a16:creationId xmlns:a16="http://schemas.microsoft.com/office/drawing/2014/main" id="{D1111F3F-AE33-A64C-9AE0-B1AC72DEB7DC}"/>
              </a:ext>
            </a:extLst>
          </p:cNvPr>
          <p:cNvSpPr>
            <a:spLocks noGrp="1"/>
          </p:cNvSpPr>
          <p:nvPr>
            <p:ph type="body" sz="quarter" idx="14" hasCustomPrompt="1"/>
          </p:nvPr>
        </p:nvSpPr>
        <p:spPr>
          <a:xfrm>
            <a:off x="908050" y="5051059"/>
            <a:ext cx="10375900" cy="365125"/>
          </a:xfrm>
        </p:spPr>
        <p:txBody>
          <a:bodyPr>
            <a:norm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dirty="0" err="1"/>
              <a:t>Eesnimi</a:t>
            </a:r>
            <a:r>
              <a:rPr lang="en-GB" dirty="0"/>
              <a:t> </a:t>
            </a:r>
            <a:r>
              <a:rPr lang="en-GB" dirty="0" err="1"/>
              <a:t>Perekonnanimi</a:t>
            </a:r>
            <a:endParaRPr lang="en-EE" dirty="0"/>
          </a:p>
        </p:txBody>
      </p:sp>
      <p:sp>
        <p:nvSpPr>
          <p:cNvPr id="18" name="Text Placeholder 17">
            <a:extLst>
              <a:ext uri="{FF2B5EF4-FFF2-40B4-BE49-F238E27FC236}">
                <a16:creationId xmlns:a16="http://schemas.microsoft.com/office/drawing/2014/main" id="{1BCCD663-E8A2-4F4C-8FD8-59D20A6A02A6}"/>
              </a:ext>
            </a:extLst>
          </p:cNvPr>
          <p:cNvSpPr>
            <a:spLocks noGrp="1"/>
          </p:cNvSpPr>
          <p:nvPr>
            <p:ph type="body" sz="quarter" idx="15" hasCustomPrompt="1"/>
          </p:nvPr>
        </p:nvSpPr>
        <p:spPr>
          <a:xfrm>
            <a:off x="908050" y="5498083"/>
            <a:ext cx="10375900" cy="492125"/>
          </a:xfrm>
        </p:spPr>
        <p:txBody>
          <a:bodyPr>
            <a:no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200" indent="0" algn="ctr">
              <a:buNone/>
              <a:defRPr sz="1600" b="0" i="0">
                <a:solidFill>
                  <a:schemeClr val="bg1"/>
                </a:solidFill>
                <a:latin typeface="Arial" panose="020B0604020202020204" pitchFamily="34" charset="0"/>
                <a:cs typeface="Arial" panose="020B0604020202020204" pitchFamily="34" charset="0"/>
              </a:defRPr>
            </a:lvl2pPr>
            <a:lvl3pPr marL="914400" indent="0" algn="ctr">
              <a:buNone/>
              <a:defRPr sz="1600" b="0" i="0">
                <a:solidFill>
                  <a:schemeClr val="bg1"/>
                </a:solidFill>
                <a:latin typeface="Arial" panose="020B0604020202020204" pitchFamily="34" charset="0"/>
                <a:cs typeface="Arial" panose="020B0604020202020204" pitchFamily="34" charset="0"/>
              </a:defRPr>
            </a:lvl3pPr>
            <a:lvl4pPr marL="1371600" indent="0" algn="ctr">
              <a:buNone/>
              <a:defRPr sz="1600" b="0" i="0">
                <a:solidFill>
                  <a:schemeClr val="bg1"/>
                </a:solidFill>
                <a:latin typeface="Arial" panose="020B0604020202020204" pitchFamily="34" charset="0"/>
                <a:cs typeface="Arial" panose="020B0604020202020204" pitchFamily="34" charset="0"/>
              </a:defRPr>
            </a:lvl4pPr>
            <a:lvl5pPr marL="1828800" indent="0" algn="ctr">
              <a:buNone/>
              <a:defRPr sz="1600" b="0" i="0">
                <a:solidFill>
                  <a:schemeClr val="bg1"/>
                </a:solidFill>
                <a:latin typeface="Arial" panose="020B0604020202020204" pitchFamily="34" charset="0"/>
                <a:cs typeface="Arial" panose="020B0604020202020204" pitchFamily="34" charset="0"/>
              </a:defRPr>
            </a:lvl5pPr>
          </a:lstStyle>
          <a:p>
            <a:pPr lvl="0"/>
            <a:r>
              <a:rPr lang="en-GB" dirty="0" err="1"/>
              <a:t>Ametinimetus</a:t>
            </a:r>
            <a:endParaRPr lang="en-EE" dirty="0"/>
          </a:p>
        </p:txBody>
      </p:sp>
      <p:sp>
        <p:nvSpPr>
          <p:cNvPr id="20" name="Text Placeholder 19">
            <a:extLst>
              <a:ext uri="{FF2B5EF4-FFF2-40B4-BE49-F238E27FC236}">
                <a16:creationId xmlns:a16="http://schemas.microsoft.com/office/drawing/2014/main" id="{16043CE2-3D1D-A04D-BC63-83547FCF111A}"/>
              </a:ext>
            </a:extLst>
          </p:cNvPr>
          <p:cNvSpPr>
            <a:spLocks noGrp="1"/>
          </p:cNvSpPr>
          <p:nvPr>
            <p:ph type="body" sz="quarter" idx="16" hasCustomPrompt="1"/>
          </p:nvPr>
        </p:nvSpPr>
        <p:spPr>
          <a:xfrm>
            <a:off x="4525169" y="6356350"/>
            <a:ext cx="3141663" cy="365125"/>
          </a:xfrm>
        </p:spPr>
        <p:txBody>
          <a:bodyPr>
            <a:noAutofit/>
          </a:bodyPr>
          <a:lstStyle>
            <a:lvl1pPr marL="0" indent="0" algn="ctr">
              <a:buNone/>
              <a:defRPr sz="1400" b="0" i="0">
                <a:solidFill>
                  <a:schemeClr val="bg1"/>
                </a:solidFill>
                <a:latin typeface="Arial" panose="020B0604020202020204" pitchFamily="34" charset="0"/>
                <a:cs typeface="Arial" panose="020B0604020202020204" pitchFamily="34" charset="0"/>
              </a:defRPr>
            </a:lvl1pPr>
            <a:lvl2pPr marL="457200" indent="0" algn="ctr">
              <a:buNone/>
              <a:defRPr sz="1400" b="0" i="0">
                <a:solidFill>
                  <a:schemeClr val="bg1"/>
                </a:solidFill>
                <a:latin typeface="Arial" panose="020B0604020202020204" pitchFamily="34" charset="0"/>
                <a:cs typeface="Arial" panose="020B0604020202020204" pitchFamily="34" charset="0"/>
              </a:defRPr>
            </a:lvl2pPr>
            <a:lvl3pPr marL="914400" indent="0" algn="ctr">
              <a:buNone/>
              <a:defRPr sz="1400" b="0" i="0">
                <a:solidFill>
                  <a:schemeClr val="bg1"/>
                </a:solidFill>
                <a:latin typeface="Arial" panose="020B0604020202020204" pitchFamily="34" charset="0"/>
                <a:cs typeface="Arial" panose="020B0604020202020204" pitchFamily="34" charset="0"/>
              </a:defRPr>
            </a:lvl3pPr>
            <a:lvl4pPr marL="1371600" indent="0" algn="ctr">
              <a:buNone/>
              <a:defRPr sz="1400" b="0" i="0">
                <a:solidFill>
                  <a:schemeClr val="bg1"/>
                </a:solidFill>
                <a:latin typeface="Arial" panose="020B0604020202020204" pitchFamily="34" charset="0"/>
                <a:cs typeface="Arial" panose="020B0604020202020204" pitchFamily="34" charset="0"/>
              </a:defRPr>
            </a:lvl4pPr>
            <a:lvl5pPr marL="1828800" indent="0" algn="ctr">
              <a:buNone/>
              <a:defRPr sz="1400" b="0" i="0">
                <a:solidFill>
                  <a:schemeClr val="bg1"/>
                </a:solidFill>
                <a:latin typeface="Arial" panose="020B0604020202020204" pitchFamily="34" charset="0"/>
                <a:cs typeface="Arial" panose="020B0604020202020204" pitchFamily="34" charset="0"/>
              </a:defRPr>
            </a:lvl5pPr>
          </a:lstStyle>
          <a:p>
            <a:pPr lvl="0"/>
            <a:r>
              <a:rPr lang="en-GB" dirty="0"/>
              <a:t>10.05.2021</a:t>
            </a:r>
            <a:endParaRPr lang="en-EE" dirty="0"/>
          </a:p>
        </p:txBody>
      </p:sp>
    </p:spTree>
    <p:extLst>
      <p:ext uri="{BB962C8B-B14F-4D97-AF65-F5344CB8AC3E}">
        <p14:creationId xmlns:p14="http://schemas.microsoft.com/office/powerpoint/2010/main" val="582436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itelleht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ADE40DA2-EBFD-594A-AB5E-606D7D134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1CF93595-F5EA-A545-A2DF-D741D56A12E6}"/>
              </a:ext>
            </a:extLst>
          </p:cNvPr>
          <p:cNvSpPr>
            <a:spLocks noGrp="1"/>
          </p:cNvSpPr>
          <p:nvPr>
            <p:ph type="body" sz="quarter" idx="13" hasCustomPrompt="1"/>
          </p:nvPr>
        </p:nvSpPr>
        <p:spPr>
          <a:xfrm>
            <a:off x="908050" y="2253681"/>
            <a:ext cx="10375900" cy="2176462"/>
          </a:xfrm>
        </p:spPr>
        <p:txBody>
          <a:bodyPr vert="horz">
            <a:normAutofit/>
          </a:bodyPr>
          <a:lstStyle>
            <a:lvl1pPr marL="0" indent="0" algn="ctr">
              <a:lnSpc>
                <a:spcPct val="100000"/>
              </a:lnSpc>
              <a:buNone/>
              <a:defRPr lang="en-EE" sz="6000" b="0" i="0" kern="1200" dirty="0">
                <a:solidFill>
                  <a:schemeClr val="bg1"/>
                </a:solidFill>
                <a:latin typeface="Times New Roman" panose="02020603050405020304" pitchFamily="18" charset="0"/>
                <a:ea typeface="+mn-ea"/>
                <a:cs typeface="Times New Roman" panose="02020603050405020304" pitchFamily="18" charset="0"/>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n-GB" dirty="0" err="1"/>
              <a:t>Esitluse</a:t>
            </a:r>
            <a:r>
              <a:rPr lang="en-GB" dirty="0"/>
              <a:t> </a:t>
            </a:r>
            <a:r>
              <a:rPr lang="en-GB" dirty="0" err="1"/>
              <a:t>pealkiri</a:t>
            </a:r>
            <a:r>
              <a:rPr lang="en-GB" dirty="0"/>
              <a:t> taust2 lorem ipsum </a:t>
            </a:r>
            <a:r>
              <a:rPr lang="en-GB" dirty="0" err="1"/>
              <a:t>dolor</a:t>
            </a:r>
            <a:r>
              <a:rPr lang="en-GB" dirty="0"/>
              <a:t> set </a:t>
            </a:r>
            <a:r>
              <a:rPr lang="en-GB" dirty="0" err="1"/>
              <a:t>amet</a:t>
            </a:r>
            <a:endParaRPr lang="en-EE" dirty="0"/>
          </a:p>
        </p:txBody>
      </p:sp>
      <p:pic>
        <p:nvPicPr>
          <p:cNvPr id="14" name="Picture 13" descr="Text&#10;&#10;Description automatically generated">
            <a:extLst>
              <a:ext uri="{FF2B5EF4-FFF2-40B4-BE49-F238E27FC236}">
                <a16:creationId xmlns:a16="http://schemas.microsoft.com/office/drawing/2014/main" id="{627C4959-F50E-3F45-8EED-C555681E60B2}"/>
              </a:ext>
            </a:extLst>
          </p:cNvPr>
          <p:cNvPicPr>
            <a:picLocks noChangeAspect="1"/>
          </p:cNvPicPr>
          <p:nvPr userDrawn="1"/>
        </p:nvPicPr>
        <p:blipFill>
          <a:blip r:embed="rId3"/>
          <a:stretch>
            <a:fillRect/>
          </a:stretch>
        </p:blipFill>
        <p:spPr>
          <a:xfrm>
            <a:off x="4318000" y="662802"/>
            <a:ext cx="3556000" cy="787400"/>
          </a:xfrm>
          <a:prstGeom prst="rect">
            <a:avLst/>
          </a:prstGeom>
        </p:spPr>
      </p:pic>
      <p:sp>
        <p:nvSpPr>
          <p:cNvPr id="16" name="Text Placeholder 15">
            <a:extLst>
              <a:ext uri="{FF2B5EF4-FFF2-40B4-BE49-F238E27FC236}">
                <a16:creationId xmlns:a16="http://schemas.microsoft.com/office/drawing/2014/main" id="{D1111F3F-AE33-A64C-9AE0-B1AC72DEB7DC}"/>
              </a:ext>
            </a:extLst>
          </p:cNvPr>
          <p:cNvSpPr>
            <a:spLocks noGrp="1"/>
          </p:cNvSpPr>
          <p:nvPr>
            <p:ph type="body" sz="quarter" idx="14" hasCustomPrompt="1"/>
          </p:nvPr>
        </p:nvSpPr>
        <p:spPr>
          <a:xfrm>
            <a:off x="908050" y="5051059"/>
            <a:ext cx="10375900" cy="365125"/>
          </a:xfrm>
        </p:spPr>
        <p:txBody>
          <a:bodyPr>
            <a:norm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dirty="0" err="1"/>
              <a:t>Eesnimi</a:t>
            </a:r>
            <a:r>
              <a:rPr lang="en-GB" dirty="0"/>
              <a:t> </a:t>
            </a:r>
            <a:r>
              <a:rPr lang="en-GB" dirty="0" err="1"/>
              <a:t>Perekonnanimi</a:t>
            </a:r>
            <a:endParaRPr lang="en-EE" dirty="0"/>
          </a:p>
        </p:txBody>
      </p:sp>
      <p:sp>
        <p:nvSpPr>
          <p:cNvPr id="18" name="Text Placeholder 17">
            <a:extLst>
              <a:ext uri="{FF2B5EF4-FFF2-40B4-BE49-F238E27FC236}">
                <a16:creationId xmlns:a16="http://schemas.microsoft.com/office/drawing/2014/main" id="{1BCCD663-E8A2-4F4C-8FD8-59D20A6A02A6}"/>
              </a:ext>
            </a:extLst>
          </p:cNvPr>
          <p:cNvSpPr>
            <a:spLocks noGrp="1"/>
          </p:cNvSpPr>
          <p:nvPr>
            <p:ph type="body" sz="quarter" idx="15" hasCustomPrompt="1"/>
          </p:nvPr>
        </p:nvSpPr>
        <p:spPr>
          <a:xfrm>
            <a:off x="908050" y="5498083"/>
            <a:ext cx="10375900" cy="492125"/>
          </a:xfrm>
        </p:spPr>
        <p:txBody>
          <a:bodyPr>
            <a:no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200" indent="0" algn="ctr">
              <a:buNone/>
              <a:defRPr sz="1600" b="0" i="0">
                <a:solidFill>
                  <a:schemeClr val="bg1"/>
                </a:solidFill>
                <a:latin typeface="Arial" panose="020B0604020202020204" pitchFamily="34" charset="0"/>
                <a:cs typeface="Arial" panose="020B0604020202020204" pitchFamily="34" charset="0"/>
              </a:defRPr>
            </a:lvl2pPr>
            <a:lvl3pPr marL="914400" indent="0" algn="ctr">
              <a:buNone/>
              <a:defRPr sz="1600" b="0" i="0">
                <a:solidFill>
                  <a:schemeClr val="bg1"/>
                </a:solidFill>
                <a:latin typeface="Arial" panose="020B0604020202020204" pitchFamily="34" charset="0"/>
                <a:cs typeface="Arial" panose="020B0604020202020204" pitchFamily="34" charset="0"/>
              </a:defRPr>
            </a:lvl3pPr>
            <a:lvl4pPr marL="1371600" indent="0" algn="ctr">
              <a:buNone/>
              <a:defRPr sz="1600" b="0" i="0">
                <a:solidFill>
                  <a:schemeClr val="bg1"/>
                </a:solidFill>
                <a:latin typeface="Arial" panose="020B0604020202020204" pitchFamily="34" charset="0"/>
                <a:cs typeface="Arial" panose="020B0604020202020204" pitchFamily="34" charset="0"/>
              </a:defRPr>
            </a:lvl4pPr>
            <a:lvl5pPr marL="1828800" indent="0" algn="ctr">
              <a:buNone/>
              <a:defRPr sz="1600" b="0" i="0">
                <a:solidFill>
                  <a:schemeClr val="bg1"/>
                </a:solidFill>
                <a:latin typeface="Arial" panose="020B0604020202020204" pitchFamily="34" charset="0"/>
                <a:cs typeface="Arial" panose="020B0604020202020204" pitchFamily="34" charset="0"/>
              </a:defRPr>
            </a:lvl5pPr>
          </a:lstStyle>
          <a:p>
            <a:pPr lvl="0"/>
            <a:r>
              <a:rPr lang="en-GB" dirty="0" err="1"/>
              <a:t>Ametinimetus</a:t>
            </a:r>
            <a:endParaRPr lang="en-EE" dirty="0"/>
          </a:p>
        </p:txBody>
      </p:sp>
      <p:sp>
        <p:nvSpPr>
          <p:cNvPr id="20" name="Text Placeholder 19">
            <a:extLst>
              <a:ext uri="{FF2B5EF4-FFF2-40B4-BE49-F238E27FC236}">
                <a16:creationId xmlns:a16="http://schemas.microsoft.com/office/drawing/2014/main" id="{16043CE2-3D1D-A04D-BC63-83547FCF111A}"/>
              </a:ext>
            </a:extLst>
          </p:cNvPr>
          <p:cNvSpPr>
            <a:spLocks noGrp="1"/>
          </p:cNvSpPr>
          <p:nvPr>
            <p:ph type="body" sz="quarter" idx="16" hasCustomPrompt="1"/>
          </p:nvPr>
        </p:nvSpPr>
        <p:spPr>
          <a:xfrm>
            <a:off x="4525169" y="6356350"/>
            <a:ext cx="3141663" cy="365125"/>
          </a:xfrm>
        </p:spPr>
        <p:txBody>
          <a:bodyPr>
            <a:noAutofit/>
          </a:bodyPr>
          <a:lstStyle>
            <a:lvl1pPr marL="0" indent="0" algn="ctr">
              <a:buNone/>
              <a:defRPr sz="1400" b="0" i="0">
                <a:solidFill>
                  <a:schemeClr val="bg1"/>
                </a:solidFill>
                <a:latin typeface="Arial" panose="020B0604020202020204" pitchFamily="34" charset="0"/>
                <a:cs typeface="Arial" panose="020B0604020202020204" pitchFamily="34" charset="0"/>
              </a:defRPr>
            </a:lvl1pPr>
            <a:lvl2pPr marL="457200" indent="0" algn="ctr">
              <a:buNone/>
              <a:defRPr sz="1400" b="0" i="0">
                <a:solidFill>
                  <a:schemeClr val="bg1"/>
                </a:solidFill>
                <a:latin typeface="Arial" panose="020B0604020202020204" pitchFamily="34" charset="0"/>
                <a:cs typeface="Arial" panose="020B0604020202020204" pitchFamily="34" charset="0"/>
              </a:defRPr>
            </a:lvl2pPr>
            <a:lvl3pPr marL="914400" indent="0" algn="ctr">
              <a:buNone/>
              <a:defRPr sz="1400" b="0" i="0">
                <a:solidFill>
                  <a:schemeClr val="bg1"/>
                </a:solidFill>
                <a:latin typeface="Arial" panose="020B0604020202020204" pitchFamily="34" charset="0"/>
                <a:cs typeface="Arial" panose="020B0604020202020204" pitchFamily="34" charset="0"/>
              </a:defRPr>
            </a:lvl3pPr>
            <a:lvl4pPr marL="1371600" indent="0" algn="ctr">
              <a:buNone/>
              <a:defRPr sz="1400" b="0" i="0">
                <a:solidFill>
                  <a:schemeClr val="bg1"/>
                </a:solidFill>
                <a:latin typeface="Arial" panose="020B0604020202020204" pitchFamily="34" charset="0"/>
                <a:cs typeface="Arial" panose="020B0604020202020204" pitchFamily="34" charset="0"/>
              </a:defRPr>
            </a:lvl4pPr>
            <a:lvl5pPr marL="1828800" indent="0" algn="ctr">
              <a:buNone/>
              <a:defRPr sz="1400" b="0" i="0">
                <a:solidFill>
                  <a:schemeClr val="bg1"/>
                </a:solidFill>
                <a:latin typeface="Arial" panose="020B0604020202020204" pitchFamily="34" charset="0"/>
                <a:cs typeface="Arial" panose="020B0604020202020204" pitchFamily="34" charset="0"/>
              </a:defRPr>
            </a:lvl5pPr>
          </a:lstStyle>
          <a:p>
            <a:pPr lvl="0"/>
            <a:r>
              <a:rPr lang="en-GB" dirty="0"/>
              <a:t>10.05.2021</a:t>
            </a:r>
            <a:endParaRPr lang="en-EE" dirty="0"/>
          </a:p>
        </p:txBody>
      </p:sp>
    </p:spTree>
    <p:extLst>
      <p:ext uri="{BB962C8B-B14F-4D97-AF65-F5344CB8AC3E}">
        <p14:creationId xmlns:p14="http://schemas.microsoft.com/office/powerpoint/2010/main" val="110945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Vaheslaid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B15A21-1E0B-FB41-BA9B-61019E0F7327}"/>
              </a:ext>
            </a:extLst>
          </p:cNvPr>
          <p:cNvSpPr/>
          <p:nvPr userDrawn="1"/>
        </p:nvSpPr>
        <p:spPr>
          <a:xfrm>
            <a:off x="0" y="0"/>
            <a:ext cx="12192000" cy="6858000"/>
          </a:xfrm>
          <a:prstGeom prst="rect">
            <a:avLst/>
          </a:prstGeom>
          <a:solidFill>
            <a:srgbClr val="001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pic>
        <p:nvPicPr>
          <p:cNvPr id="10" name="Picture 9" descr="Background pattern&#10;&#10;Description automatically generated">
            <a:extLst>
              <a:ext uri="{FF2B5EF4-FFF2-40B4-BE49-F238E27FC236}">
                <a16:creationId xmlns:a16="http://schemas.microsoft.com/office/drawing/2014/main" id="{252109CA-1DD8-0347-9FF5-606976068F3E}"/>
              </a:ext>
            </a:extLst>
          </p:cNvPr>
          <p:cNvPicPr>
            <a:picLocks noChangeAspect="1"/>
          </p:cNvPicPr>
          <p:nvPr userDrawn="1"/>
        </p:nvPicPr>
        <p:blipFill>
          <a:blip r:embed="rId2">
            <a:alphaModFix amt="17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E184A4-FBCF-2841-AE9F-377D6F6C14DC}"/>
              </a:ext>
            </a:extLst>
          </p:cNvPr>
          <p:cNvSpPr>
            <a:spLocks noGrp="1"/>
          </p:cNvSpPr>
          <p:nvPr>
            <p:ph type="title" hasCustomPrompt="1"/>
          </p:nvPr>
        </p:nvSpPr>
        <p:spPr>
          <a:xfrm>
            <a:off x="838200" y="1709739"/>
            <a:ext cx="10515600" cy="1295632"/>
          </a:xfrm>
        </p:spPr>
        <p:txBody>
          <a:bodyPr lIns="0" tIns="0" rIns="0" bIns="0" anchor="t" anchorCtr="0">
            <a:normAutofit/>
          </a:bodyPr>
          <a:lstStyle>
            <a:lvl1pPr algn="ctr" defTabSz="914400" rtl="0" eaLnBrk="1" latinLnBrk="0" hangingPunct="1">
              <a:lnSpc>
                <a:spcPct val="90000"/>
              </a:lnSpc>
              <a:spcBef>
                <a:spcPct val="0"/>
              </a:spcBef>
              <a:buNone/>
              <a:defRPr lang="en-EE" sz="4800" b="0" i="0" kern="1200" dirty="0">
                <a:solidFill>
                  <a:schemeClr val="bg1"/>
                </a:solidFill>
                <a:latin typeface="Times New Roman" panose="02020603050405020304" pitchFamily="18" charset="0"/>
                <a:ea typeface="+mj-ea"/>
                <a:cs typeface="Times New Roman" panose="02020603050405020304" pitchFamily="18" charset="0"/>
              </a:defRPr>
            </a:lvl1pPr>
          </a:lstStyle>
          <a:p>
            <a:r>
              <a:rPr lang="en-GB" dirty="0" err="1"/>
              <a:t>Vaheslaidi</a:t>
            </a:r>
            <a:r>
              <a:rPr lang="en-GB" dirty="0"/>
              <a:t> </a:t>
            </a:r>
            <a:r>
              <a:rPr lang="en-GB" dirty="0" err="1"/>
              <a:t>pealkiri</a:t>
            </a:r>
            <a:r>
              <a:rPr lang="en-GB" dirty="0"/>
              <a:t> mis on </a:t>
            </a:r>
            <a:r>
              <a:rPr lang="en-GB" dirty="0" err="1"/>
              <a:t>pikk</a:t>
            </a:r>
            <a:r>
              <a:rPr lang="en-GB" dirty="0"/>
              <a:t> </a:t>
            </a:r>
            <a:r>
              <a:rPr lang="en-GB" dirty="0" err="1"/>
              <a:t>ja</a:t>
            </a:r>
            <a:r>
              <a:rPr lang="en-GB" dirty="0"/>
              <a:t> </a:t>
            </a:r>
            <a:r>
              <a:rPr lang="en-GB" dirty="0" err="1"/>
              <a:t>läheb</a:t>
            </a:r>
            <a:r>
              <a:rPr lang="en-GB" dirty="0"/>
              <a:t> </a:t>
            </a:r>
            <a:r>
              <a:rPr lang="en-GB" dirty="0" err="1"/>
              <a:t>kahele</a:t>
            </a:r>
            <a:r>
              <a:rPr lang="en-GB" dirty="0"/>
              <a:t> </a:t>
            </a:r>
            <a:r>
              <a:rPr lang="en-GB" dirty="0" err="1"/>
              <a:t>reale</a:t>
            </a:r>
            <a:endParaRPr lang="en-EE" dirty="0"/>
          </a:p>
        </p:txBody>
      </p:sp>
      <p:sp>
        <p:nvSpPr>
          <p:cNvPr id="3" name="Text Placeholder 2">
            <a:extLst>
              <a:ext uri="{FF2B5EF4-FFF2-40B4-BE49-F238E27FC236}">
                <a16:creationId xmlns:a16="http://schemas.microsoft.com/office/drawing/2014/main" id="{DC02017F-F7D7-9A40-938C-BB2FB1FE2BBF}"/>
              </a:ext>
            </a:extLst>
          </p:cNvPr>
          <p:cNvSpPr>
            <a:spLocks noGrp="1"/>
          </p:cNvSpPr>
          <p:nvPr>
            <p:ph type="body" idx="1" hasCustomPrompt="1"/>
          </p:nvPr>
        </p:nvSpPr>
        <p:spPr>
          <a:xfrm>
            <a:off x="831850" y="3429000"/>
            <a:ext cx="10515600" cy="1500187"/>
          </a:xfrm>
        </p:spPr>
        <p:txBody>
          <a:bodyPr lIns="0" tIns="0" rIns="0" bIns="0"/>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Lisatekst</a:t>
            </a:r>
            <a:r>
              <a:rPr lang="en-GB" dirty="0"/>
              <a:t> </a:t>
            </a:r>
            <a:r>
              <a:rPr lang="en-GB" dirty="0" err="1"/>
              <a:t>siia</a:t>
            </a:r>
            <a:endParaRPr lang="en-GB" dirty="0"/>
          </a:p>
        </p:txBody>
      </p:sp>
      <p:pic>
        <p:nvPicPr>
          <p:cNvPr id="9" name="Picture 8" descr="Text&#10;&#10;Description automatically generated with medium confidence">
            <a:extLst>
              <a:ext uri="{FF2B5EF4-FFF2-40B4-BE49-F238E27FC236}">
                <a16:creationId xmlns:a16="http://schemas.microsoft.com/office/drawing/2014/main" id="{CAAA4181-2382-E14D-81D8-B44B16F523D6}"/>
              </a:ext>
            </a:extLst>
          </p:cNvPr>
          <p:cNvPicPr>
            <a:picLocks noChangeAspect="1"/>
          </p:cNvPicPr>
          <p:nvPr userDrawn="1"/>
        </p:nvPicPr>
        <p:blipFill>
          <a:blip r:embed="rId3"/>
          <a:stretch>
            <a:fillRect/>
          </a:stretch>
        </p:blipFill>
        <p:spPr>
          <a:xfrm>
            <a:off x="9824662" y="6230127"/>
            <a:ext cx="2065557" cy="408487"/>
          </a:xfrm>
          <a:prstGeom prst="rect">
            <a:avLst/>
          </a:prstGeom>
        </p:spPr>
      </p:pic>
    </p:spTree>
    <p:extLst>
      <p:ext uri="{BB962C8B-B14F-4D97-AF65-F5344CB8AC3E}">
        <p14:creationId xmlns:p14="http://schemas.microsoft.com/office/powerpoint/2010/main" val="3459176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heslaid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B15A21-1E0B-FB41-BA9B-61019E0F7327}"/>
              </a:ext>
            </a:extLst>
          </p:cNvPr>
          <p:cNvSpPr/>
          <p:nvPr userDrawn="1"/>
        </p:nvSpPr>
        <p:spPr>
          <a:xfrm>
            <a:off x="0" y="0"/>
            <a:ext cx="12192000" cy="6858000"/>
          </a:xfrm>
          <a:prstGeom prst="rect">
            <a:avLst/>
          </a:prstGeom>
          <a:solidFill>
            <a:srgbClr val="001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pic>
        <p:nvPicPr>
          <p:cNvPr id="5" name="Picture 4" descr="Background pattern&#10;&#10;Description automatically generated">
            <a:extLst>
              <a:ext uri="{FF2B5EF4-FFF2-40B4-BE49-F238E27FC236}">
                <a16:creationId xmlns:a16="http://schemas.microsoft.com/office/drawing/2014/main" id="{33796FB7-6FC2-7A45-9511-18C3763735B9}"/>
              </a:ext>
            </a:extLst>
          </p:cNvPr>
          <p:cNvPicPr>
            <a:picLocks noChangeAspect="1"/>
          </p:cNvPicPr>
          <p:nvPr userDrawn="1"/>
        </p:nvPicPr>
        <p:blipFill>
          <a:blip r:embed="rId2">
            <a:alphaModFix amt="17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E184A4-FBCF-2841-AE9F-377D6F6C14DC}"/>
              </a:ext>
            </a:extLst>
          </p:cNvPr>
          <p:cNvSpPr>
            <a:spLocks noGrp="1"/>
          </p:cNvSpPr>
          <p:nvPr>
            <p:ph type="title" hasCustomPrompt="1"/>
          </p:nvPr>
        </p:nvSpPr>
        <p:spPr>
          <a:xfrm>
            <a:off x="838200" y="2323602"/>
            <a:ext cx="10515600" cy="1295632"/>
          </a:xfrm>
        </p:spPr>
        <p:txBody>
          <a:bodyPr lIns="0" tIns="0" rIns="0" bIns="0" anchor="t" anchorCtr="0">
            <a:normAutofit/>
          </a:bodyPr>
          <a:lstStyle>
            <a:lvl1pPr algn="ctr" defTabSz="914400" rtl="0" eaLnBrk="1" latinLnBrk="0" hangingPunct="1">
              <a:lnSpc>
                <a:spcPct val="90000"/>
              </a:lnSpc>
              <a:spcBef>
                <a:spcPct val="0"/>
              </a:spcBef>
              <a:buNone/>
              <a:defRPr lang="en-EE" sz="4800" b="0" i="0" kern="1200" dirty="0">
                <a:solidFill>
                  <a:schemeClr val="bg1"/>
                </a:solidFill>
                <a:latin typeface="Times New Roman" panose="02020603050405020304" pitchFamily="18" charset="0"/>
                <a:ea typeface="+mj-ea"/>
                <a:cs typeface="Times New Roman" panose="02020603050405020304" pitchFamily="18" charset="0"/>
              </a:defRPr>
            </a:lvl1pPr>
          </a:lstStyle>
          <a:p>
            <a:r>
              <a:rPr lang="en-GB" dirty="0" err="1"/>
              <a:t>Vaheslaidi</a:t>
            </a:r>
            <a:r>
              <a:rPr lang="en-GB" dirty="0"/>
              <a:t> </a:t>
            </a:r>
            <a:r>
              <a:rPr lang="en-GB" dirty="0" err="1"/>
              <a:t>pealkiri</a:t>
            </a:r>
            <a:br>
              <a:rPr lang="en-GB" dirty="0"/>
            </a:br>
            <a:r>
              <a:rPr lang="en-GB" dirty="0" err="1"/>
              <a:t>ilma</a:t>
            </a:r>
            <a:r>
              <a:rPr lang="en-GB" dirty="0"/>
              <a:t> </a:t>
            </a:r>
            <a:r>
              <a:rPr lang="en-GB" dirty="0" err="1"/>
              <a:t>lisatekstita</a:t>
            </a:r>
            <a:endParaRPr lang="en-EE" dirty="0"/>
          </a:p>
        </p:txBody>
      </p:sp>
      <p:pic>
        <p:nvPicPr>
          <p:cNvPr id="9" name="Picture 8" descr="Text&#10;&#10;Description automatically generated with medium confidence">
            <a:extLst>
              <a:ext uri="{FF2B5EF4-FFF2-40B4-BE49-F238E27FC236}">
                <a16:creationId xmlns:a16="http://schemas.microsoft.com/office/drawing/2014/main" id="{CAAA4181-2382-E14D-81D8-B44B16F523D6}"/>
              </a:ext>
            </a:extLst>
          </p:cNvPr>
          <p:cNvPicPr>
            <a:picLocks noChangeAspect="1"/>
          </p:cNvPicPr>
          <p:nvPr userDrawn="1"/>
        </p:nvPicPr>
        <p:blipFill>
          <a:blip r:embed="rId3"/>
          <a:stretch>
            <a:fillRect/>
          </a:stretch>
        </p:blipFill>
        <p:spPr>
          <a:xfrm>
            <a:off x="9824662" y="6230127"/>
            <a:ext cx="2065557" cy="408487"/>
          </a:xfrm>
          <a:prstGeom prst="rect">
            <a:avLst/>
          </a:prstGeom>
        </p:spPr>
      </p:pic>
    </p:spTree>
    <p:extLst>
      <p:ext uri="{BB962C8B-B14F-4D97-AF65-F5344CB8AC3E}">
        <p14:creationId xmlns:p14="http://schemas.microsoft.com/office/powerpoint/2010/main" val="2948075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ine slai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7999" y="720000"/>
            <a:ext cx="10888017" cy="1092520"/>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tekstiline</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5" name="Text Placeholder 14">
            <a:extLst>
              <a:ext uri="{FF2B5EF4-FFF2-40B4-BE49-F238E27FC236}">
                <a16:creationId xmlns:a16="http://schemas.microsoft.com/office/drawing/2014/main" id="{EFD545A2-18AE-1F4F-AE21-4A349E3207F0}"/>
              </a:ext>
            </a:extLst>
          </p:cNvPr>
          <p:cNvSpPr>
            <a:spLocks noGrp="1"/>
          </p:cNvSpPr>
          <p:nvPr>
            <p:ph type="body" sz="quarter" idx="14" hasCustomPrompt="1"/>
          </p:nvPr>
        </p:nvSpPr>
        <p:spPr>
          <a:xfrm>
            <a:off x="648000" y="1968363"/>
            <a:ext cx="10888016" cy="503167"/>
          </a:xfrm>
        </p:spPr>
        <p:txBody>
          <a:bodyPr lIns="0" tIns="0" rIns="0" bIns="0" anchor="t" anchorCtr="0">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Pealkiri</a:t>
            </a:r>
            <a:r>
              <a:rPr lang="en-GB" dirty="0"/>
              <a:t> lorem </a:t>
            </a:r>
            <a:r>
              <a:rPr lang="en-GB" dirty="0" err="1"/>
              <a:t>ispum</a:t>
            </a:r>
            <a:r>
              <a:rPr lang="en-GB" dirty="0"/>
              <a:t> </a:t>
            </a:r>
            <a:r>
              <a:rPr lang="en-GB" dirty="0" err="1"/>
              <a:t>dolor</a:t>
            </a:r>
            <a:r>
              <a:rPr lang="en-GB" dirty="0"/>
              <a:t> set </a:t>
            </a:r>
            <a:r>
              <a:rPr lang="en-GB" dirty="0" err="1"/>
              <a:t>cotetuer</a:t>
            </a:r>
            <a:r>
              <a:rPr lang="en-GB" dirty="0"/>
              <a:t> </a:t>
            </a:r>
            <a:r>
              <a:rPr lang="en-GB" dirty="0" err="1"/>
              <a:t>adipiscing</a:t>
            </a:r>
            <a:r>
              <a:rPr lang="en-GB" dirty="0"/>
              <a:t> </a:t>
            </a:r>
            <a:r>
              <a:rPr lang="en-GB" dirty="0" err="1"/>
              <a:t>dias</a:t>
            </a:r>
            <a:r>
              <a:rPr lang="en-GB" dirty="0"/>
              <a:t>:</a:t>
            </a:r>
            <a:endParaRPr lang="en-EE" dirty="0"/>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47999" y="2747170"/>
            <a:ext cx="10888015" cy="3400001"/>
          </a:xfrm>
        </p:spPr>
        <p:txBody>
          <a:bodyPr lIns="0" tIns="0" rIns="0" bIns="0">
            <a:normAutofit/>
          </a:bodyPr>
          <a:lstStyle>
            <a:lvl1pPr>
              <a:lnSpc>
                <a:spcPct val="100000"/>
              </a:lnSpc>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GB" dirty="0"/>
              <a:t>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p>
        </p:txBody>
      </p:sp>
    </p:spTree>
    <p:extLst>
      <p:ext uri="{BB962C8B-B14F-4D97-AF65-F5344CB8AC3E}">
        <p14:creationId xmlns:p14="http://schemas.microsoft.com/office/powerpoint/2010/main" val="137708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5" name="Jaluse kohatäide 4"/>
          <p:cNvSpPr>
            <a:spLocks noGrp="1"/>
          </p:cNvSpPr>
          <p:nvPr>
            <p:ph type="ftr" sz="quarter" idx="11"/>
          </p:nvPr>
        </p:nvSpPr>
        <p:spPr/>
        <p:txBody>
          <a:bodyPr/>
          <a:lstStyle/>
          <a:p>
            <a:endParaRPr lang="et-EE" dirty="0"/>
          </a:p>
        </p:txBody>
      </p:sp>
      <p:sp>
        <p:nvSpPr>
          <p:cNvPr id="6" name="Slaidinumbri kohatäide 5"/>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1690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aid graafikuga parem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8000" y="720000"/>
            <a:ext cx="10705800" cy="1035913"/>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graafik</a:t>
            </a:r>
            <a:r>
              <a:rPr lang="en-GB" dirty="0"/>
              <a:t> </a:t>
            </a:r>
            <a:r>
              <a:rPr lang="en-GB" dirty="0" err="1"/>
              <a:t>paremal</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5" name="Text Placeholder 14">
            <a:extLst>
              <a:ext uri="{FF2B5EF4-FFF2-40B4-BE49-F238E27FC236}">
                <a16:creationId xmlns:a16="http://schemas.microsoft.com/office/drawing/2014/main" id="{EFD545A2-18AE-1F4F-AE21-4A349E3207F0}"/>
              </a:ext>
            </a:extLst>
          </p:cNvPr>
          <p:cNvSpPr>
            <a:spLocks noGrp="1"/>
          </p:cNvSpPr>
          <p:nvPr>
            <p:ph type="body" sz="quarter" idx="14" hasCustomPrompt="1"/>
          </p:nvPr>
        </p:nvSpPr>
        <p:spPr>
          <a:xfrm>
            <a:off x="648000" y="1895476"/>
            <a:ext cx="5198119" cy="627063"/>
          </a:xfrm>
        </p:spPr>
        <p:txBody>
          <a:bodyPr lIns="0" tIns="0" rIns="0" bIns="0" anchor="t" anchorCtr="0">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Pealkiri</a:t>
            </a:r>
            <a:r>
              <a:rPr lang="en-GB" dirty="0"/>
              <a:t> lorem </a:t>
            </a:r>
            <a:r>
              <a:rPr lang="en-GB" dirty="0" err="1"/>
              <a:t>ispum</a:t>
            </a:r>
            <a:r>
              <a:rPr lang="en-GB" dirty="0"/>
              <a:t> </a:t>
            </a:r>
            <a:r>
              <a:rPr lang="en-GB" dirty="0" err="1"/>
              <a:t>dolor</a:t>
            </a:r>
            <a:r>
              <a:rPr lang="en-GB" dirty="0"/>
              <a:t> set </a:t>
            </a:r>
            <a:r>
              <a:rPr lang="en-GB" dirty="0" err="1"/>
              <a:t>cotetuer</a:t>
            </a:r>
            <a:r>
              <a:rPr lang="en-GB" dirty="0"/>
              <a:t> </a:t>
            </a:r>
            <a:r>
              <a:rPr lang="en-GB" dirty="0" err="1"/>
              <a:t>adipiscing</a:t>
            </a:r>
            <a:r>
              <a:rPr lang="en-GB" dirty="0"/>
              <a:t> </a:t>
            </a:r>
            <a:r>
              <a:rPr lang="en-GB" dirty="0" err="1"/>
              <a:t>dias</a:t>
            </a:r>
            <a:r>
              <a:rPr lang="en-GB" dirty="0"/>
              <a:t>:</a:t>
            </a:r>
            <a:endParaRPr lang="en-EE" dirty="0"/>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48000" y="2747170"/>
            <a:ext cx="5198119" cy="3400001"/>
          </a:xfrm>
        </p:spPr>
        <p:txBody>
          <a:bodyPr lIns="0" tIns="0" rIns="0" bIns="0">
            <a:normAutofit/>
          </a:bodyPr>
          <a:lstStyle>
            <a:lvl1pPr>
              <a:lnSpc>
                <a:spcPct val="100000"/>
              </a:lnSpc>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a:p>
            <a:pPr lvl="0"/>
            <a:r>
              <a:rPr lang="en-GB" dirty="0"/>
              <a:t>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endParaRPr lang="en-GB" dirty="0"/>
          </a:p>
        </p:txBody>
      </p:sp>
      <p:sp>
        <p:nvSpPr>
          <p:cNvPr id="3" name="Chart Placeholder 2">
            <a:extLst>
              <a:ext uri="{FF2B5EF4-FFF2-40B4-BE49-F238E27FC236}">
                <a16:creationId xmlns:a16="http://schemas.microsoft.com/office/drawing/2014/main" id="{876F5BDD-1706-BB4C-93CC-1A8CBC9ED52B}"/>
              </a:ext>
            </a:extLst>
          </p:cNvPr>
          <p:cNvSpPr>
            <a:spLocks noGrp="1"/>
          </p:cNvSpPr>
          <p:nvPr>
            <p:ph type="chart" sz="quarter" idx="16"/>
          </p:nvPr>
        </p:nvSpPr>
        <p:spPr>
          <a:xfrm>
            <a:off x="6234113" y="1895475"/>
            <a:ext cx="5119687" cy="4251325"/>
          </a:xfrm>
        </p:spPr>
        <p:txBody>
          <a:bodyPr/>
          <a:lstStyle/>
          <a:p>
            <a:endParaRPr lang="en-EE" dirty="0"/>
          </a:p>
        </p:txBody>
      </p:sp>
    </p:spTree>
    <p:extLst>
      <p:ext uri="{BB962C8B-B14F-4D97-AF65-F5344CB8AC3E}">
        <p14:creationId xmlns:p14="http://schemas.microsoft.com/office/powerpoint/2010/main" val="176467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aid graafikuga vasaku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8000" y="720000"/>
            <a:ext cx="10784234" cy="1092519"/>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graafik</a:t>
            </a:r>
            <a:r>
              <a:rPr lang="en-GB" dirty="0"/>
              <a:t> </a:t>
            </a:r>
            <a:r>
              <a:rPr lang="en-GB" dirty="0" err="1"/>
              <a:t>vasakul</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5" name="Text Placeholder 14">
            <a:extLst>
              <a:ext uri="{FF2B5EF4-FFF2-40B4-BE49-F238E27FC236}">
                <a16:creationId xmlns:a16="http://schemas.microsoft.com/office/drawing/2014/main" id="{EFD545A2-18AE-1F4F-AE21-4A349E3207F0}"/>
              </a:ext>
            </a:extLst>
          </p:cNvPr>
          <p:cNvSpPr>
            <a:spLocks noGrp="1"/>
          </p:cNvSpPr>
          <p:nvPr>
            <p:ph type="body" sz="quarter" idx="14" hasCustomPrompt="1"/>
          </p:nvPr>
        </p:nvSpPr>
        <p:spPr>
          <a:xfrm>
            <a:off x="6234115" y="1895476"/>
            <a:ext cx="5198119" cy="627063"/>
          </a:xfrm>
        </p:spPr>
        <p:txBody>
          <a:bodyPr lIns="0" tIns="0" rIns="0" bIns="0" anchor="t" anchorCtr="0">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Pealkiri</a:t>
            </a:r>
            <a:r>
              <a:rPr lang="en-GB" dirty="0"/>
              <a:t> lorem </a:t>
            </a:r>
            <a:r>
              <a:rPr lang="en-GB" dirty="0" err="1"/>
              <a:t>ispum</a:t>
            </a:r>
            <a:r>
              <a:rPr lang="en-GB" dirty="0"/>
              <a:t> </a:t>
            </a:r>
            <a:r>
              <a:rPr lang="en-GB" dirty="0" err="1"/>
              <a:t>dolor</a:t>
            </a:r>
            <a:r>
              <a:rPr lang="en-GB" dirty="0"/>
              <a:t> set </a:t>
            </a:r>
            <a:r>
              <a:rPr lang="en-GB" dirty="0" err="1"/>
              <a:t>cotetuer</a:t>
            </a:r>
            <a:r>
              <a:rPr lang="en-GB" dirty="0"/>
              <a:t> </a:t>
            </a:r>
            <a:r>
              <a:rPr lang="en-GB" dirty="0" err="1"/>
              <a:t>adipiscing</a:t>
            </a:r>
            <a:r>
              <a:rPr lang="en-GB" dirty="0"/>
              <a:t> </a:t>
            </a:r>
            <a:r>
              <a:rPr lang="en-GB" dirty="0" err="1"/>
              <a:t>dias</a:t>
            </a:r>
            <a:r>
              <a:rPr lang="en-GB" dirty="0"/>
              <a:t>:</a:t>
            </a:r>
            <a:endParaRPr lang="en-EE" dirty="0"/>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234115" y="2747170"/>
            <a:ext cx="5198119" cy="3400001"/>
          </a:xfrm>
        </p:spPr>
        <p:txBody>
          <a:bodyPr lIns="0" tIns="0" rIns="0" bIns="0">
            <a:normAutofit/>
          </a:bodyPr>
          <a:lstStyle>
            <a:lvl1pPr>
              <a:lnSpc>
                <a:spcPct val="100000"/>
              </a:lnSpc>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a:p>
            <a:pPr lvl="0"/>
            <a:r>
              <a:rPr lang="en-GB" dirty="0"/>
              <a:t>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endParaRPr lang="en-GB" dirty="0"/>
          </a:p>
        </p:txBody>
      </p:sp>
      <p:sp>
        <p:nvSpPr>
          <p:cNvPr id="3" name="Chart Placeholder 2">
            <a:extLst>
              <a:ext uri="{FF2B5EF4-FFF2-40B4-BE49-F238E27FC236}">
                <a16:creationId xmlns:a16="http://schemas.microsoft.com/office/drawing/2014/main" id="{876F5BDD-1706-BB4C-93CC-1A8CBC9ED52B}"/>
              </a:ext>
            </a:extLst>
          </p:cNvPr>
          <p:cNvSpPr>
            <a:spLocks noGrp="1"/>
          </p:cNvSpPr>
          <p:nvPr>
            <p:ph type="chart" sz="quarter" idx="16"/>
          </p:nvPr>
        </p:nvSpPr>
        <p:spPr>
          <a:xfrm>
            <a:off x="648000" y="1895475"/>
            <a:ext cx="5262470" cy="4251325"/>
          </a:xfrm>
        </p:spPr>
        <p:txBody>
          <a:bodyPr/>
          <a:lstStyle/>
          <a:p>
            <a:endParaRPr lang="en-EE" dirty="0"/>
          </a:p>
        </p:txBody>
      </p:sp>
    </p:spTree>
    <p:extLst>
      <p:ext uri="{BB962C8B-B14F-4D97-AF65-F5344CB8AC3E}">
        <p14:creationId xmlns:p14="http://schemas.microsoft.com/office/powerpoint/2010/main" val="3167740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aid tabelig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8000" y="720000"/>
            <a:ext cx="10515600" cy="1051649"/>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tabeliga</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48000" y="5121919"/>
            <a:ext cx="10582208" cy="1010316"/>
          </a:xfrm>
        </p:spPr>
        <p:txBody>
          <a:bodyPr lIns="0" tIns="0" rIns="0" bIns="0" anchor="t" anchorCtr="0">
            <a:norm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p:txBody>
      </p:sp>
      <p:sp>
        <p:nvSpPr>
          <p:cNvPr id="4" name="Table Placeholder 3">
            <a:extLst>
              <a:ext uri="{FF2B5EF4-FFF2-40B4-BE49-F238E27FC236}">
                <a16:creationId xmlns:a16="http://schemas.microsoft.com/office/drawing/2014/main" id="{0BFB2075-8A68-3B4E-B308-CEF7C16E040D}"/>
              </a:ext>
            </a:extLst>
          </p:cNvPr>
          <p:cNvSpPr>
            <a:spLocks noGrp="1"/>
          </p:cNvSpPr>
          <p:nvPr>
            <p:ph type="tbl" sz="quarter" idx="16"/>
          </p:nvPr>
        </p:nvSpPr>
        <p:spPr>
          <a:xfrm>
            <a:off x="648000" y="2027583"/>
            <a:ext cx="10515600" cy="2996443"/>
          </a:xfrm>
        </p:spPr>
        <p:txBody>
          <a:bodyPr/>
          <a:lstStyle/>
          <a:p>
            <a:endParaRPr lang="en-EE" dirty="0"/>
          </a:p>
        </p:txBody>
      </p:sp>
    </p:spTree>
    <p:extLst>
      <p:ext uri="{BB962C8B-B14F-4D97-AF65-F5344CB8AC3E}">
        <p14:creationId xmlns:p14="http://schemas.microsoft.com/office/powerpoint/2010/main" val="2559089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aid pilt vasaku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8000" y="720000"/>
            <a:ext cx="10515600" cy="548239"/>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foto</a:t>
            </a:r>
            <a:r>
              <a:rPr lang="en-GB" dirty="0"/>
              <a:t> </a:t>
            </a:r>
            <a:r>
              <a:rPr lang="en-GB" dirty="0" err="1"/>
              <a:t>vasakul</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5" name="Text Placeholder 14">
            <a:extLst>
              <a:ext uri="{FF2B5EF4-FFF2-40B4-BE49-F238E27FC236}">
                <a16:creationId xmlns:a16="http://schemas.microsoft.com/office/drawing/2014/main" id="{EFD545A2-18AE-1F4F-AE21-4A349E3207F0}"/>
              </a:ext>
            </a:extLst>
          </p:cNvPr>
          <p:cNvSpPr>
            <a:spLocks noGrp="1"/>
          </p:cNvSpPr>
          <p:nvPr>
            <p:ph type="body" sz="quarter" idx="14" hasCustomPrompt="1"/>
          </p:nvPr>
        </p:nvSpPr>
        <p:spPr>
          <a:xfrm>
            <a:off x="6234115" y="1570383"/>
            <a:ext cx="5198119" cy="627063"/>
          </a:xfrm>
        </p:spPr>
        <p:txBody>
          <a:bodyPr lIns="0" tIns="0" rIns="0" bIns="0" anchor="t" anchorCtr="0">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Pealkiri</a:t>
            </a:r>
            <a:r>
              <a:rPr lang="en-GB" dirty="0"/>
              <a:t> lorem </a:t>
            </a:r>
            <a:r>
              <a:rPr lang="en-GB" dirty="0" err="1"/>
              <a:t>ispum</a:t>
            </a:r>
            <a:r>
              <a:rPr lang="en-GB" dirty="0"/>
              <a:t> </a:t>
            </a:r>
            <a:r>
              <a:rPr lang="en-GB" dirty="0" err="1"/>
              <a:t>dolor</a:t>
            </a:r>
            <a:r>
              <a:rPr lang="en-GB" dirty="0"/>
              <a:t> set </a:t>
            </a:r>
            <a:r>
              <a:rPr lang="en-GB" dirty="0" err="1"/>
              <a:t>cotetuer</a:t>
            </a:r>
            <a:r>
              <a:rPr lang="en-GB" dirty="0"/>
              <a:t> </a:t>
            </a:r>
            <a:r>
              <a:rPr lang="en-GB" dirty="0" err="1"/>
              <a:t>adipiscing</a:t>
            </a:r>
            <a:r>
              <a:rPr lang="en-GB" dirty="0"/>
              <a:t> </a:t>
            </a:r>
            <a:r>
              <a:rPr lang="en-GB" dirty="0" err="1"/>
              <a:t>dias</a:t>
            </a:r>
            <a:r>
              <a:rPr lang="en-GB" dirty="0"/>
              <a:t>:</a:t>
            </a:r>
            <a:endParaRPr lang="en-EE" dirty="0"/>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234115" y="2279374"/>
            <a:ext cx="5198119" cy="3867797"/>
          </a:xfrm>
        </p:spPr>
        <p:txBody>
          <a:bodyPr lIns="0" tIns="0" rIns="0" bIns="0">
            <a:normAutofit/>
          </a:bodyPr>
          <a:lstStyle>
            <a:lvl1pPr>
              <a:lnSpc>
                <a:spcPct val="100000"/>
              </a:lnSpc>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p:txBody>
      </p:sp>
      <p:sp>
        <p:nvSpPr>
          <p:cNvPr id="4" name="Picture Placeholder 3">
            <a:extLst>
              <a:ext uri="{FF2B5EF4-FFF2-40B4-BE49-F238E27FC236}">
                <a16:creationId xmlns:a16="http://schemas.microsoft.com/office/drawing/2014/main" id="{687808AB-2C3A-024D-B35E-318F16D848E1}"/>
              </a:ext>
            </a:extLst>
          </p:cNvPr>
          <p:cNvSpPr>
            <a:spLocks noGrp="1"/>
          </p:cNvSpPr>
          <p:nvPr>
            <p:ph type="pic" sz="quarter" idx="16"/>
          </p:nvPr>
        </p:nvSpPr>
        <p:spPr>
          <a:xfrm>
            <a:off x="648000" y="1570383"/>
            <a:ext cx="5191125" cy="4576417"/>
          </a:xfrm>
        </p:spPr>
        <p:txBody>
          <a:bodyPr/>
          <a:lstStyle/>
          <a:p>
            <a:endParaRPr lang="en-EE" dirty="0"/>
          </a:p>
        </p:txBody>
      </p:sp>
    </p:spTree>
    <p:extLst>
      <p:ext uri="{BB962C8B-B14F-4D97-AF65-F5344CB8AC3E}">
        <p14:creationId xmlns:p14="http://schemas.microsoft.com/office/powerpoint/2010/main" val="1454550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aid foto parem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7999" y="720000"/>
            <a:ext cx="10980783" cy="950844"/>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foto</a:t>
            </a:r>
            <a:r>
              <a:rPr lang="en-GB" dirty="0"/>
              <a:t> </a:t>
            </a:r>
            <a:r>
              <a:rPr lang="en-GB" dirty="0" err="1"/>
              <a:t>paremal</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5" name="Text Placeholder 14">
            <a:extLst>
              <a:ext uri="{FF2B5EF4-FFF2-40B4-BE49-F238E27FC236}">
                <a16:creationId xmlns:a16="http://schemas.microsoft.com/office/drawing/2014/main" id="{EFD545A2-18AE-1F4F-AE21-4A349E3207F0}"/>
              </a:ext>
            </a:extLst>
          </p:cNvPr>
          <p:cNvSpPr>
            <a:spLocks noGrp="1"/>
          </p:cNvSpPr>
          <p:nvPr>
            <p:ph type="body" sz="quarter" idx="14" hasCustomPrompt="1"/>
          </p:nvPr>
        </p:nvSpPr>
        <p:spPr>
          <a:xfrm>
            <a:off x="648000" y="1895476"/>
            <a:ext cx="5198119" cy="549550"/>
          </a:xfrm>
        </p:spPr>
        <p:txBody>
          <a:bodyPr lIns="0" tIns="0" rIns="0" bIns="0" anchor="t" anchorCtr="0">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Pealkiri</a:t>
            </a:r>
            <a:r>
              <a:rPr lang="en-GB" dirty="0"/>
              <a:t> lorem </a:t>
            </a:r>
            <a:r>
              <a:rPr lang="en-GB" dirty="0" err="1"/>
              <a:t>ispum</a:t>
            </a:r>
            <a:r>
              <a:rPr lang="en-GB" dirty="0"/>
              <a:t> </a:t>
            </a:r>
            <a:r>
              <a:rPr lang="en-GB" dirty="0" err="1"/>
              <a:t>dolor</a:t>
            </a:r>
            <a:r>
              <a:rPr lang="en-GB" dirty="0"/>
              <a:t> set </a:t>
            </a:r>
            <a:r>
              <a:rPr lang="en-GB" dirty="0" err="1"/>
              <a:t>cotetuer</a:t>
            </a:r>
            <a:r>
              <a:rPr lang="en-GB" dirty="0"/>
              <a:t> </a:t>
            </a:r>
            <a:r>
              <a:rPr lang="en-GB" dirty="0" err="1"/>
              <a:t>adipiscing</a:t>
            </a:r>
            <a:r>
              <a:rPr lang="en-GB" dirty="0"/>
              <a:t> </a:t>
            </a:r>
            <a:r>
              <a:rPr lang="en-GB" dirty="0" err="1"/>
              <a:t>dias</a:t>
            </a:r>
            <a:r>
              <a:rPr lang="en-GB" dirty="0"/>
              <a:t>:</a:t>
            </a:r>
            <a:endParaRPr lang="en-EE" dirty="0"/>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47999" y="2517913"/>
            <a:ext cx="5198119" cy="3629259"/>
          </a:xfrm>
        </p:spPr>
        <p:txBody>
          <a:bodyPr lIns="0" tIns="0" rIns="0" bIns="0">
            <a:normAutofit/>
          </a:bodyPr>
          <a:lstStyle>
            <a:lvl1pPr>
              <a:lnSpc>
                <a:spcPct val="100000"/>
              </a:lnSpc>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p:txBody>
      </p:sp>
      <p:sp>
        <p:nvSpPr>
          <p:cNvPr id="4" name="Picture Placeholder 3">
            <a:extLst>
              <a:ext uri="{FF2B5EF4-FFF2-40B4-BE49-F238E27FC236}">
                <a16:creationId xmlns:a16="http://schemas.microsoft.com/office/drawing/2014/main" id="{687808AB-2C3A-024D-B35E-318F16D848E1}"/>
              </a:ext>
            </a:extLst>
          </p:cNvPr>
          <p:cNvSpPr>
            <a:spLocks noGrp="1"/>
          </p:cNvSpPr>
          <p:nvPr>
            <p:ph type="pic" sz="quarter" idx="16"/>
          </p:nvPr>
        </p:nvSpPr>
        <p:spPr>
          <a:xfrm>
            <a:off x="6162675" y="1895475"/>
            <a:ext cx="5466108" cy="4251325"/>
          </a:xfrm>
        </p:spPr>
        <p:txBody>
          <a:bodyPr/>
          <a:lstStyle/>
          <a:p>
            <a:endParaRPr lang="en-EE" dirty="0"/>
          </a:p>
        </p:txBody>
      </p:sp>
    </p:spTree>
    <p:extLst>
      <p:ext uri="{BB962C8B-B14F-4D97-AF65-F5344CB8AC3E}">
        <p14:creationId xmlns:p14="http://schemas.microsoft.com/office/powerpoint/2010/main" val="3650067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ur foto vasaku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5601068" y="712805"/>
            <a:ext cx="6151849" cy="1069612"/>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suur</a:t>
            </a:r>
            <a:r>
              <a:rPr lang="en-GB" dirty="0"/>
              <a:t> </a:t>
            </a:r>
            <a:r>
              <a:rPr lang="en-GB" dirty="0" err="1"/>
              <a:t>foto</a:t>
            </a:r>
            <a:r>
              <a:rPr lang="en-GB" dirty="0"/>
              <a:t> </a:t>
            </a:r>
            <a:r>
              <a:rPr lang="en-GB" dirty="0" err="1"/>
              <a:t>vasakul</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9824661" y="6230127"/>
            <a:ext cx="2065557" cy="408487"/>
          </a:xfrm>
          <a:prstGeom prst="rect">
            <a:avLst/>
          </a:prstGeom>
        </p:spPr>
      </p:pic>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5601069" y="2073965"/>
            <a:ext cx="6151848" cy="3990079"/>
          </a:xfrm>
        </p:spPr>
        <p:txBody>
          <a:bodyPr lIns="0" tIns="0" rIns="0" bIns="0">
            <a:normAutofit/>
          </a:bodyPr>
          <a:lstStyle>
            <a:lvl1pPr>
              <a:lnSpc>
                <a:spcPct val="100000"/>
              </a:lnSpc>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p:txBody>
      </p:sp>
      <p:sp>
        <p:nvSpPr>
          <p:cNvPr id="4" name="Picture Placeholder 3">
            <a:extLst>
              <a:ext uri="{FF2B5EF4-FFF2-40B4-BE49-F238E27FC236}">
                <a16:creationId xmlns:a16="http://schemas.microsoft.com/office/drawing/2014/main" id="{687808AB-2C3A-024D-B35E-318F16D848E1}"/>
              </a:ext>
            </a:extLst>
          </p:cNvPr>
          <p:cNvSpPr>
            <a:spLocks noGrp="1"/>
          </p:cNvSpPr>
          <p:nvPr>
            <p:ph type="pic" sz="quarter" idx="16"/>
          </p:nvPr>
        </p:nvSpPr>
        <p:spPr>
          <a:xfrm>
            <a:off x="0" y="1"/>
            <a:ext cx="4987636" cy="6857999"/>
          </a:xfrm>
        </p:spPr>
        <p:txBody>
          <a:bodyPr/>
          <a:lstStyle/>
          <a:p>
            <a:endParaRPr lang="en-EE" dirty="0"/>
          </a:p>
        </p:txBody>
      </p:sp>
    </p:spTree>
    <p:extLst>
      <p:ext uri="{BB962C8B-B14F-4D97-AF65-F5344CB8AC3E}">
        <p14:creationId xmlns:p14="http://schemas.microsoft.com/office/powerpoint/2010/main" val="69196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ur foto parema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87808AB-2C3A-024D-B35E-318F16D848E1}"/>
              </a:ext>
            </a:extLst>
          </p:cNvPr>
          <p:cNvSpPr>
            <a:spLocks noGrp="1"/>
          </p:cNvSpPr>
          <p:nvPr>
            <p:ph type="pic" sz="quarter" idx="16"/>
          </p:nvPr>
        </p:nvSpPr>
        <p:spPr>
          <a:xfrm>
            <a:off x="7204364" y="1"/>
            <a:ext cx="4987636" cy="6857999"/>
          </a:xfrm>
        </p:spPr>
        <p:txBody>
          <a:bodyPr/>
          <a:lstStyle/>
          <a:p>
            <a:endParaRPr lang="en-EE" dirty="0"/>
          </a:p>
        </p:txBody>
      </p:sp>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48000" y="720000"/>
            <a:ext cx="6151849" cy="1175630"/>
          </a:xfrm>
        </p:spPr>
        <p:txBody>
          <a:bodyPr lIns="0" tIns="0" rIns="0" bIns="0" anchor="t" anchorCtr="0">
            <a:normAutofit/>
          </a:bodyPr>
          <a:lstStyle>
            <a:lvl1pPr marL="0" indent="0">
              <a:buNone/>
              <a:defRPr sz="40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suur</a:t>
            </a:r>
            <a:r>
              <a:rPr lang="en-GB" dirty="0"/>
              <a:t> </a:t>
            </a:r>
            <a:r>
              <a:rPr lang="en-GB" dirty="0" err="1"/>
              <a:t>foto</a:t>
            </a:r>
            <a:r>
              <a:rPr lang="en-GB" dirty="0"/>
              <a:t> </a:t>
            </a:r>
            <a:r>
              <a:rPr lang="en-GB" dirty="0" err="1"/>
              <a:t>paremal</a:t>
            </a:r>
            <a:endParaRPr lang="en-EE" dirty="0"/>
          </a:p>
        </p:txBody>
      </p:sp>
      <p:pic>
        <p:nvPicPr>
          <p:cNvPr id="13" name="Picture 12" descr="Text&#10;&#10;Description automatically generated with medium confidence">
            <a:extLst>
              <a:ext uri="{FF2B5EF4-FFF2-40B4-BE49-F238E27FC236}">
                <a16:creationId xmlns:a16="http://schemas.microsoft.com/office/drawing/2014/main" id="{EDD6569F-4112-D54E-A5C6-5DB46FABFA3A}"/>
              </a:ext>
            </a:extLst>
          </p:cNvPr>
          <p:cNvPicPr>
            <a:picLocks noChangeAspect="1"/>
          </p:cNvPicPr>
          <p:nvPr userDrawn="1"/>
        </p:nvPicPr>
        <p:blipFill>
          <a:blip r:embed="rId2"/>
          <a:stretch>
            <a:fillRect/>
          </a:stretch>
        </p:blipFill>
        <p:spPr>
          <a:xfrm>
            <a:off x="243340" y="6230127"/>
            <a:ext cx="2065557" cy="408487"/>
          </a:xfrm>
          <a:prstGeom prst="rect">
            <a:avLst/>
          </a:prstGeom>
        </p:spPr>
      </p:pic>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48000" y="2120349"/>
            <a:ext cx="6151848" cy="3943696"/>
          </a:xfrm>
        </p:spPr>
        <p:txBody>
          <a:bodyPr lIns="0" tIns="0" rIns="0" bIns="0">
            <a:normAutofit/>
          </a:bodyPr>
          <a:lstStyle>
            <a:lvl1pPr>
              <a:lnSpc>
                <a:spcPct val="100000"/>
              </a:lnSpc>
              <a:defRPr sz="16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p:txBody>
      </p:sp>
    </p:spTree>
    <p:extLst>
      <p:ext uri="{BB962C8B-B14F-4D97-AF65-F5344CB8AC3E}">
        <p14:creationId xmlns:p14="http://schemas.microsoft.com/office/powerpoint/2010/main" val="413235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ure fotoga taustal tekst vasaku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87808AB-2C3A-024D-B35E-318F16D848E1}"/>
              </a:ext>
            </a:extLst>
          </p:cNvPr>
          <p:cNvSpPr>
            <a:spLocks noGrp="1"/>
          </p:cNvSpPr>
          <p:nvPr>
            <p:ph type="pic" sz="quarter" idx="16"/>
          </p:nvPr>
        </p:nvSpPr>
        <p:spPr>
          <a:xfrm>
            <a:off x="0" y="1"/>
            <a:ext cx="12192000" cy="6857999"/>
          </a:xfrm>
        </p:spPr>
        <p:txBody>
          <a:bodyPr/>
          <a:lstStyle/>
          <a:p>
            <a:endParaRPr lang="en-EE" dirty="0"/>
          </a:p>
        </p:txBody>
      </p:sp>
      <p:sp>
        <p:nvSpPr>
          <p:cNvPr id="5" name="SmartArt Placeholder 4">
            <a:extLst>
              <a:ext uri="{FF2B5EF4-FFF2-40B4-BE49-F238E27FC236}">
                <a16:creationId xmlns:a16="http://schemas.microsoft.com/office/drawing/2014/main" id="{D4BEF08F-A047-4249-B24F-71F256A5FD4F}"/>
              </a:ext>
            </a:extLst>
          </p:cNvPr>
          <p:cNvSpPr>
            <a:spLocks noGrp="1"/>
          </p:cNvSpPr>
          <p:nvPr>
            <p:ph type="dgm" sz="quarter" idx="17"/>
          </p:nvPr>
        </p:nvSpPr>
        <p:spPr>
          <a:xfrm>
            <a:off x="720000" y="687531"/>
            <a:ext cx="5299696" cy="5482938"/>
          </a:xfrm>
          <a:prstGeom prst="rect">
            <a:avLst/>
          </a:prstGeom>
          <a:solidFill>
            <a:schemeClr val="bg1">
              <a:alpha val="81000"/>
            </a:schemeClr>
          </a:solidFill>
        </p:spPr>
        <p:txBody>
          <a:bodyPr/>
          <a:lstStyle/>
          <a:p>
            <a:endParaRPr lang="en-EE"/>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936000" y="2265012"/>
            <a:ext cx="4923337" cy="3298662"/>
          </a:xfr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err="1"/>
              <a:t>Laboris</a:t>
            </a:r>
            <a:r>
              <a:rPr lang="en-GB" dirty="0"/>
              <a:t> nisi </a:t>
            </a:r>
            <a:r>
              <a:rPr lang="en-GB" dirty="0" err="1"/>
              <a:t>ut</a:t>
            </a:r>
            <a:r>
              <a:rPr lang="en-GB" dirty="0"/>
              <a:t> lorem ipsum </a:t>
            </a:r>
            <a:r>
              <a:rPr lang="en-GB" dirty="0" err="1"/>
              <a:t>dolor</a:t>
            </a:r>
            <a:r>
              <a:rPr lang="en-GB" dirty="0"/>
              <a:t> sit </a:t>
            </a:r>
            <a:r>
              <a:rPr lang="en-GB" dirty="0" err="1"/>
              <a:t>amet</a:t>
            </a:r>
            <a:endParaRPr lang="en-GB" dirty="0"/>
          </a:p>
          <a:p>
            <a:pPr lvl="0"/>
            <a:endParaRPr lang="en-GB" dirty="0"/>
          </a:p>
        </p:txBody>
      </p:sp>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936000" y="918334"/>
            <a:ext cx="4875101" cy="1115875"/>
          </a:xfrm>
        </p:spPr>
        <p:txBody>
          <a:bodyPr lIns="0" tIns="0" rIns="0" bIns="0" anchor="t" anchorCtr="0">
            <a:noAutofit/>
          </a:bodyPr>
          <a:lstStyle>
            <a:lvl1pPr marL="0" indent="0">
              <a:buNone/>
              <a:defRPr sz="36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foto</a:t>
            </a:r>
            <a:r>
              <a:rPr lang="en-GB" dirty="0"/>
              <a:t> </a:t>
            </a:r>
            <a:r>
              <a:rPr lang="en-GB" dirty="0" err="1"/>
              <a:t>taustal</a:t>
            </a:r>
            <a:r>
              <a:rPr lang="en-GB" dirty="0"/>
              <a:t> </a:t>
            </a:r>
            <a:r>
              <a:rPr lang="en-GB" dirty="0" err="1"/>
              <a:t>tekst</a:t>
            </a:r>
            <a:r>
              <a:rPr lang="en-GB" dirty="0"/>
              <a:t> peal</a:t>
            </a:r>
            <a:endParaRPr lang="en-EE" dirty="0"/>
          </a:p>
        </p:txBody>
      </p:sp>
      <p:pic>
        <p:nvPicPr>
          <p:cNvPr id="11" name="Picture 10" descr="Text&#10;&#10;Description automatically generated with medium confidence">
            <a:extLst>
              <a:ext uri="{FF2B5EF4-FFF2-40B4-BE49-F238E27FC236}">
                <a16:creationId xmlns:a16="http://schemas.microsoft.com/office/drawing/2014/main" id="{8CC73670-55E9-9248-B691-2A35AC446DA9}"/>
              </a:ext>
            </a:extLst>
          </p:cNvPr>
          <p:cNvPicPr>
            <a:picLocks noChangeAspect="1"/>
          </p:cNvPicPr>
          <p:nvPr userDrawn="1"/>
        </p:nvPicPr>
        <p:blipFill>
          <a:blip r:embed="rId2"/>
          <a:stretch>
            <a:fillRect/>
          </a:stretch>
        </p:blipFill>
        <p:spPr>
          <a:xfrm>
            <a:off x="9824662" y="6230127"/>
            <a:ext cx="2065557" cy="408487"/>
          </a:xfrm>
          <a:prstGeom prst="rect">
            <a:avLst/>
          </a:prstGeom>
        </p:spPr>
      </p:pic>
    </p:spTree>
    <p:extLst>
      <p:ext uri="{BB962C8B-B14F-4D97-AF65-F5344CB8AC3E}">
        <p14:creationId xmlns:p14="http://schemas.microsoft.com/office/powerpoint/2010/main" val="266489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ur foto taustal tekst parema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87808AB-2C3A-024D-B35E-318F16D848E1}"/>
              </a:ext>
            </a:extLst>
          </p:cNvPr>
          <p:cNvSpPr>
            <a:spLocks noGrp="1"/>
          </p:cNvSpPr>
          <p:nvPr>
            <p:ph type="pic" sz="quarter" idx="16"/>
          </p:nvPr>
        </p:nvSpPr>
        <p:spPr>
          <a:xfrm>
            <a:off x="0" y="1"/>
            <a:ext cx="12192000" cy="6857999"/>
          </a:xfrm>
        </p:spPr>
        <p:txBody>
          <a:bodyPr/>
          <a:lstStyle/>
          <a:p>
            <a:endParaRPr lang="en-EE" dirty="0"/>
          </a:p>
        </p:txBody>
      </p:sp>
      <p:sp>
        <p:nvSpPr>
          <p:cNvPr id="5" name="SmartArt Placeholder 4">
            <a:extLst>
              <a:ext uri="{FF2B5EF4-FFF2-40B4-BE49-F238E27FC236}">
                <a16:creationId xmlns:a16="http://schemas.microsoft.com/office/drawing/2014/main" id="{D4BEF08F-A047-4249-B24F-71F256A5FD4F}"/>
              </a:ext>
            </a:extLst>
          </p:cNvPr>
          <p:cNvSpPr>
            <a:spLocks noGrp="1"/>
          </p:cNvSpPr>
          <p:nvPr>
            <p:ph type="dgm" sz="quarter" idx="17"/>
          </p:nvPr>
        </p:nvSpPr>
        <p:spPr>
          <a:xfrm>
            <a:off x="6387935" y="687531"/>
            <a:ext cx="5299696" cy="5482938"/>
          </a:xfrm>
          <a:prstGeom prst="rect">
            <a:avLst/>
          </a:prstGeom>
          <a:solidFill>
            <a:schemeClr val="bg1">
              <a:alpha val="81000"/>
            </a:schemeClr>
          </a:solidFill>
        </p:spPr>
        <p:txBody>
          <a:bodyPr/>
          <a:lstStyle/>
          <a:p>
            <a:endParaRPr lang="en-EE"/>
          </a:p>
        </p:txBody>
      </p:sp>
      <p:sp>
        <p:nvSpPr>
          <p:cNvPr id="17" name="Text Placeholder 16">
            <a:extLst>
              <a:ext uri="{FF2B5EF4-FFF2-40B4-BE49-F238E27FC236}">
                <a16:creationId xmlns:a16="http://schemas.microsoft.com/office/drawing/2014/main" id="{8829A138-DF62-9E40-88F2-AF537E46ADEB}"/>
              </a:ext>
            </a:extLst>
          </p:cNvPr>
          <p:cNvSpPr>
            <a:spLocks noGrp="1"/>
          </p:cNvSpPr>
          <p:nvPr>
            <p:ph type="body" sz="quarter" idx="15" hasCustomPrompt="1"/>
          </p:nvPr>
        </p:nvSpPr>
        <p:spPr>
          <a:xfrm>
            <a:off x="6628435" y="2205377"/>
            <a:ext cx="4875101" cy="3683871"/>
          </a:xfr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b="0" i="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pPr lvl="0"/>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endParaRPr lang="en-GB"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err="1"/>
              <a:t>Laboris</a:t>
            </a:r>
            <a:r>
              <a:rPr lang="en-GB" dirty="0"/>
              <a:t> nisi </a:t>
            </a:r>
            <a:r>
              <a:rPr lang="en-GB" dirty="0" err="1"/>
              <a:t>ut</a:t>
            </a:r>
            <a:r>
              <a:rPr lang="en-GB" dirty="0"/>
              <a:t> lorem ipsum </a:t>
            </a:r>
            <a:r>
              <a:rPr lang="en-GB" dirty="0" err="1"/>
              <a:t>dolor</a:t>
            </a:r>
            <a:r>
              <a:rPr lang="en-GB" dirty="0"/>
              <a:t> sit </a:t>
            </a:r>
            <a:r>
              <a:rPr lang="en-GB" dirty="0" err="1"/>
              <a:t>amet</a:t>
            </a:r>
            <a:endParaRPr lang="en-GB" dirty="0"/>
          </a:p>
          <a:p>
            <a:pPr lvl="0"/>
            <a:endParaRPr lang="en-GB" dirty="0"/>
          </a:p>
        </p:txBody>
      </p:sp>
      <p:sp>
        <p:nvSpPr>
          <p:cNvPr id="10" name="Text Placeholder 9">
            <a:extLst>
              <a:ext uri="{FF2B5EF4-FFF2-40B4-BE49-F238E27FC236}">
                <a16:creationId xmlns:a16="http://schemas.microsoft.com/office/drawing/2014/main" id="{EA1282ED-B3B7-A145-947D-F4519615804C}"/>
              </a:ext>
            </a:extLst>
          </p:cNvPr>
          <p:cNvSpPr>
            <a:spLocks noGrp="1"/>
          </p:cNvSpPr>
          <p:nvPr>
            <p:ph type="body" sz="quarter" idx="13" hasCustomPrompt="1"/>
          </p:nvPr>
        </p:nvSpPr>
        <p:spPr>
          <a:xfrm>
            <a:off x="6628435" y="918334"/>
            <a:ext cx="4875101" cy="1056240"/>
          </a:xfrm>
        </p:spPr>
        <p:txBody>
          <a:bodyPr lIns="0" tIns="0" rIns="0" bIns="0" anchor="t" anchorCtr="0">
            <a:noAutofit/>
          </a:bodyPr>
          <a:lstStyle>
            <a:lvl1pPr marL="0" indent="0">
              <a:buNone/>
              <a:defRPr sz="3600" b="0" i="0">
                <a:solidFill>
                  <a:srgbClr val="001CA7"/>
                </a:solidFill>
                <a:latin typeface="Times New Roman" panose="02020603050405020304" pitchFamily="18" charset="0"/>
                <a:cs typeface="Times New Roman" panose="02020603050405020304" pitchFamily="18" charset="0"/>
              </a:defRPr>
            </a:lvl1pPr>
          </a:lstStyle>
          <a:p>
            <a:pPr lvl="0"/>
            <a:r>
              <a:rPr lang="en-GB" dirty="0" err="1"/>
              <a:t>Slaidi</a:t>
            </a:r>
            <a:r>
              <a:rPr lang="en-GB" dirty="0"/>
              <a:t> </a:t>
            </a:r>
            <a:r>
              <a:rPr lang="en-GB" dirty="0" err="1"/>
              <a:t>näidis</a:t>
            </a:r>
            <a:r>
              <a:rPr lang="en-GB" dirty="0"/>
              <a:t> </a:t>
            </a:r>
            <a:r>
              <a:rPr lang="en-GB" dirty="0" err="1"/>
              <a:t>foto</a:t>
            </a:r>
            <a:r>
              <a:rPr lang="en-GB" dirty="0"/>
              <a:t> </a:t>
            </a:r>
            <a:r>
              <a:rPr lang="en-GB" dirty="0" err="1"/>
              <a:t>taustal</a:t>
            </a:r>
            <a:r>
              <a:rPr lang="en-GB" dirty="0"/>
              <a:t> </a:t>
            </a:r>
            <a:r>
              <a:rPr lang="en-GB" dirty="0" err="1"/>
              <a:t>tekst</a:t>
            </a:r>
            <a:r>
              <a:rPr lang="en-GB" dirty="0"/>
              <a:t> peal</a:t>
            </a:r>
            <a:endParaRPr lang="en-EE" dirty="0"/>
          </a:p>
        </p:txBody>
      </p:sp>
      <p:pic>
        <p:nvPicPr>
          <p:cNvPr id="11" name="Picture 10" descr="Text&#10;&#10;Description automatically generated with medium confidence">
            <a:extLst>
              <a:ext uri="{FF2B5EF4-FFF2-40B4-BE49-F238E27FC236}">
                <a16:creationId xmlns:a16="http://schemas.microsoft.com/office/drawing/2014/main" id="{8CC73670-55E9-9248-B691-2A35AC446DA9}"/>
              </a:ext>
            </a:extLst>
          </p:cNvPr>
          <p:cNvPicPr>
            <a:picLocks noChangeAspect="1"/>
          </p:cNvPicPr>
          <p:nvPr userDrawn="1"/>
        </p:nvPicPr>
        <p:blipFill>
          <a:blip r:embed="rId2"/>
          <a:stretch>
            <a:fillRect/>
          </a:stretch>
        </p:blipFill>
        <p:spPr>
          <a:xfrm>
            <a:off x="9824662" y="6230127"/>
            <a:ext cx="2065557" cy="408487"/>
          </a:xfrm>
          <a:prstGeom prst="rect">
            <a:avLst/>
          </a:prstGeom>
        </p:spPr>
      </p:pic>
    </p:spTree>
    <p:extLst>
      <p:ext uri="{BB962C8B-B14F-4D97-AF65-F5344CB8AC3E}">
        <p14:creationId xmlns:p14="http://schemas.microsoft.com/office/powerpoint/2010/main" val="382157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ur f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87808AB-2C3A-024D-B35E-318F16D848E1}"/>
              </a:ext>
            </a:extLst>
          </p:cNvPr>
          <p:cNvSpPr>
            <a:spLocks noGrp="1"/>
          </p:cNvSpPr>
          <p:nvPr>
            <p:ph type="pic" sz="quarter" idx="16"/>
          </p:nvPr>
        </p:nvSpPr>
        <p:spPr>
          <a:xfrm>
            <a:off x="0" y="1"/>
            <a:ext cx="12192000" cy="6857999"/>
          </a:xfrm>
        </p:spPr>
        <p:txBody>
          <a:bodyPr/>
          <a:lstStyle/>
          <a:p>
            <a:endParaRPr lang="en-EE" dirty="0"/>
          </a:p>
        </p:txBody>
      </p:sp>
      <p:pic>
        <p:nvPicPr>
          <p:cNvPr id="11" name="Picture 10" descr="Text&#10;&#10;Description automatically generated with medium confidence">
            <a:extLst>
              <a:ext uri="{FF2B5EF4-FFF2-40B4-BE49-F238E27FC236}">
                <a16:creationId xmlns:a16="http://schemas.microsoft.com/office/drawing/2014/main" id="{8CC73670-55E9-9248-B691-2A35AC446DA9}"/>
              </a:ext>
            </a:extLst>
          </p:cNvPr>
          <p:cNvPicPr>
            <a:picLocks noChangeAspect="1"/>
          </p:cNvPicPr>
          <p:nvPr userDrawn="1"/>
        </p:nvPicPr>
        <p:blipFill>
          <a:blip r:embed="rId2"/>
          <a:stretch>
            <a:fillRect/>
          </a:stretch>
        </p:blipFill>
        <p:spPr>
          <a:xfrm>
            <a:off x="9824662" y="6230127"/>
            <a:ext cx="2065557" cy="408487"/>
          </a:xfrm>
          <a:prstGeom prst="rect">
            <a:avLst/>
          </a:prstGeom>
        </p:spPr>
      </p:pic>
    </p:spTree>
    <p:extLst>
      <p:ext uri="{BB962C8B-B14F-4D97-AF65-F5344CB8AC3E}">
        <p14:creationId xmlns:p14="http://schemas.microsoft.com/office/powerpoint/2010/main" val="388732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5" name="Jaluse kohatäide 4"/>
          <p:cNvSpPr>
            <a:spLocks noGrp="1"/>
          </p:cNvSpPr>
          <p:nvPr>
            <p:ph type="ftr" sz="quarter" idx="11"/>
          </p:nvPr>
        </p:nvSpPr>
        <p:spPr/>
        <p:txBody>
          <a:bodyPr/>
          <a:lstStyle/>
          <a:p>
            <a:endParaRPr lang="et-EE" dirty="0"/>
          </a:p>
        </p:txBody>
      </p:sp>
      <p:sp>
        <p:nvSpPr>
          <p:cNvPr id="6" name="Slaidinumbri kohatäide 5"/>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2063692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8458"/>
            <a:ext cx="10363200" cy="914532"/>
          </a:xfrm>
        </p:spPr>
        <p:txBody>
          <a:bodyPr/>
          <a:lstStyle>
            <a:lvl1pPr>
              <a:defRPr>
                <a:solidFill>
                  <a:srgbClr val="0033A0"/>
                </a:solidFill>
              </a:defRPr>
            </a:lvl1pPr>
          </a:lstStyle>
          <a:p>
            <a:r>
              <a:rPr lang="en-US" dirty="0"/>
              <a:t>Click to edit Master title style</a:t>
            </a:r>
            <a:endParaRPr lang="et-EE" dirty="0"/>
          </a:p>
        </p:txBody>
      </p:sp>
      <p:sp>
        <p:nvSpPr>
          <p:cNvPr id="3" name="Subtitle 2"/>
          <p:cNvSpPr>
            <a:spLocks noGrp="1"/>
          </p:cNvSpPr>
          <p:nvPr>
            <p:ph type="subTitle" idx="1"/>
          </p:nvPr>
        </p:nvSpPr>
        <p:spPr>
          <a:xfrm>
            <a:off x="954095" y="3429000"/>
            <a:ext cx="8534400" cy="672075"/>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t-EE" dirty="0"/>
          </a:p>
        </p:txBody>
      </p:sp>
      <p:sp>
        <p:nvSpPr>
          <p:cNvPr id="4" name="Rectangle 3">
            <a:extLst>
              <a:ext uri="{FF2B5EF4-FFF2-40B4-BE49-F238E27FC236}">
                <a16:creationId xmlns:a16="http://schemas.microsoft.com/office/drawing/2014/main" id="{0B8F88C6-88D6-4A81-9E0D-3C10BD7E47E9}"/>
              </a:ext>
            </a:extLst>
          </p:cNvPr>
          <p:cNvSpPr/>
          <p:nvPr userDrawn="1"/>
        </p:nvSpPr>
        <p:spPr>
          <a:xfrm>
            <a:off x="0" y="-27384"/>
            <a:ext cx="12192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dirty="0">
              <a:ln>
                <a:noFill/>
              </a:ln>
            </a:endParaRPr>
          </a:p>
        </p:txBody>
      </p:sp>
    </p:spTree>
    <p:extLst>
      <p:ext uri="{BB962C8B-B14F-4D97-AF65-F5344CB8AC3E}">
        <p14:creationId xmlns:p14="http://schemas.microsoft.com/office/powerpoint/2010/main" val="462666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lis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E88F2-060E-4634-9AAF-EB875A6D7802}"/>
              </a:ext>
            </a:extLst>
          </p:cNvPr>
          <p:cNvSpPr/>
          <p:nvPr userDrawn="1"/>
        </p:nvSpPr>
        <p:spPr>
          <a:xfrm>
            <a:off x="0" y="-27384"/>
            <a:ext cx="12192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dirty="0">
              <a:ln>
                <a:noFill/>
              </a:ln>
            </a:endParaRPr>
          </a:p>
        </p:txBody>
      </p:sp>
      <p:sp>
        <p:nvSpPr>
          <p:cNvPr id="2" name="Title 1"/>
          <p:cNvSpPr>
            <a:spLocks noGrp="1"/>
          </p:cNvSpPr>
          <p:nvPr>
            <p:ph type="title"/>
          </p:nvPr>
        </p:nvSpPr>
        <p:spPr>
          <a:xfrm>
            <a:off x="431371" y="269776"/>
            <a:ext cx="10972800" cy="1143000"/>
          </a:xfrm>
        </p:spPr>
        <p:txBody>
          <a:bodyPr/>
          <a:lstStyle>
            <a:lvl1pPr>
              <a:defRPr>
                <a:solidFill>
                  <a:srgbClr val="0033A0"/>
                </a:solidFill>
              </a:defRPr>
            </a:lvl1pPr>
          </a:lstStyle>
          <a:p>
            <a:r>
              <a:rPr lang="en-US" dirty="0"/>
              <a:t>Click to edit Master title style</a:t>
            </a:r>
            <a:endParaRPr lang="et-EE" dirty="0"/>
          </a:p>
        </p:txBody>
      </p:sp>
      <p:sp>
        <p:nvSpPr>
          <p:cNvPr id="3" name="Content Placeholder 2"/>
          <p:cNvSpPr>
            <a:spLocks noGrp="1"/>
          </p:cNvSpPr>
          <p:nvPr>
            <p:ph idx="1"/>
          </p:nvPr>
        </p:nvSpPr>
        <p:spPr>
          <a:xfrm>
            <a:off x="431371" y="160479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2656172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laid graafikuga vasakul">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8C2D0D5-A3A1-6B47-80D3-D6220A564F31}"/>
              </a:ext>
            </a:extLst>
          </p:cNvPr>
          <p:cNvSpPr>
            <a:spLocks noGrp="1"/>
          </p:cNvSpPr>
          <p:nvPr>
            <p:ph sz="half" idx="1"/>
          </p:nvPr>
        </p:nvSpPr>
        <p:spPr>
          <a:xfrm>
            <a:off x="908050" y="2216426"/>
            <a:ext cx="5092147" cy="39605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8" name="Content Placeholder 3">
            <a:extLst>
              <a:ext uri="{FF2B5EF4-FFF2-40B4-BE49-F238E27FC236}">
                <a16:creationId xmlns:a16="http://schemas.microsoft.com/office/drawing/2014/main" id="{2518A324-2988-844D-8B33-8A9C91A95795}"/>
              </a:ext>
            </a:extLst>
          </p:cNvPr>
          <p:cNvSpPr>
            <a:spLocks noGrp="1"/>
          </p:cNvSpPr>
          <p:nvPr>
            <p:ph sz="half" idx="2"/>
          </p:nvPr>
        </p:nvSpPr>
        <p:spPr>
          <a:xfrm>
            <a:off x="6261652" y="2216426"/>
            <a:ext cx="5092147" cy="39605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9" name="Title Placeholder 1">
            <a:extLst>
              <a:ext uri="{FF2B5EF4-FFF2-40B4-BE49-F238E27FC236}">
                <a16:creationId xmlns:a16="http://schemas.microsoft.com/office/drawing/2014/main" id="{A996C5D8-32C3-1E4C-B673-39AB663C2DCF}"/>
              </a:ext>
            </a:extLst>
          </p:cNvPr>
          <p:cNvSpPr>
            <a:spLocks noGrp="1"/>
          </p:cNvSpPr>
          <p:nvPr>
            <p:ph type="title"/>
          </p:nvPr>
        </p:nvSpPr>
        <p:spPr>
          <a:xfrm>
            <a:off x="908050" y="860423"/>
            <a:ext cx="10445750" cy="1177097"/>
          </a:xfrm>
          <a:prstGeom prst="rect">
            <a:avLst/>
          </a:prstGeom>
        </p:spPr>
        <p:txBody>
          <a:bodyPr vert="horz" lIns="91440" tIns="45720" rIns="91440" bIns="45720" rtlCol="0" anchor="ctr">
            <a:normAutofit/>
          </a:bodyPr>
          <a:lstStyle/>
          <a:p>
            <a:r>
              <a:rPr lang="en-GB"/>
              <a:t>Click to edit Master title style</a:t>
            </a:r>
            <a:endParaRPr lang="en-EE"/>
          </a:p>
        </p:txBody>
      </p:sp>
      <p:sp>
        <p:nvSpPr>
          <p:cNvPr id="11" name="Slide Number Placeholder 5">
            <a:extLst>
              <a:ext uri="{FF2B5EF4-FFF2-40B4-BE49-F238E27FC236}">
                <a16:creationId xmlns:a16="http://schemas.microsoft.com/office/drawing/2014/main" id="{7DBD7FB0-D03E-BA43-87C9-712C62321895}"/>
              </a:ext>
            </a:extLst>
          </p:cNvPr>
          <p:cNvSpPr>
            <a:spLocks noGrp="1"/>
          </p:cNvSpPr>
          <p:nvPr>
            <p:ph type="sldNum" sz="quarter" idx="4"/>
          </p:nvPr>
        </p:nvSpPr>
        <p:spPr>
          <a:xfrm>
            <a:off x="908050" y="6356350"/>
            <a:ext cx="267335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B13BBB70-39F4-3B48-A302-1304CCE6AE80}" type="slidenum">
              <a:rPr lang="en-EE" smtClean="0"/>
              <a:pPr/>
              <a:t>‹#›</a:t>
            </a:fld>
            <a:endParaRPr lang="en-EE"/>
          </a:p>
        </p:txBody>
      </p:sp>
    </p:spTree>
    <p:extLst>
      <p:ext uri="{BB962C8B-B14F-4D97-AF65-F5344CB8AC3E}">
        <p14:creationId xmlns:p14="http://schemas.microsoft.com/office/powerpoint/2010/main" val="1336009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itelsla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aidinumbri kohatäide 5">
            <a:extLst>
              <a:ext uri="{FF2B5EF4-FFF2-40B4-BE49-F238E27FC236}">
                <a16:creationId xmlns:a16="http://schemas.microsoft.com/office/drawing/2014/main" id="{06667A7A-87D3-4081-8CE1-78350D289A84}"/>
              </a:ext>
            </a:extLst>
          </p:cNvPr>
          <p:cNvSpPr>
            <a:spLocks noGrp="1"/>
          </p:cNvSpPr>
          <p:nvPr>
            <p:ph type="sldNum" sz="quarter" idx="12"/>
          </p:nvPr>
        </p:nvSpPr>
        <p:spPr/>
        <p:txBody>
          <a:bodyPr/>
          <a:lstStyle/>
          <a:p>
            <a:fld id="{2D100DD3-4CFC-47FC-80E5-31D2B6093159}" type="slidenum">
              <a:rPr lang="et-EE" smtClean="0"/>
              <a:t>‹#›</a:t>
            </a:fld>
            <a:endParaRPr lang="et-EE" dirty="0"/>
          </a:p>
        </p:txBody>
      </p:sp>
    </p:spTree>
    <p:extLst>
      <p:ext uri="{BB962C8B-B14F-4D97-AF65-F5344CB8AC3E}">
        <p14:creationId xmlns:p14="http://schemas.microsoft.com/office/powerpoint/2010/main" val="32550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6" name="Jaluse kohatäide 5"/>
          <p:cNvSpPr>
            <a:spLocks noGrp="1"/>
          </p:cNvSpPr>
          <p:nvPr>
            <p:ph type="ftr" sz="quarter" idx="11"/>
          </p:nvPr>
        </p:nvSpPr>
        <p:spPr/>
        <p:txBody>
          <a:bodyPr/>
          <a:lstStyle/>
          <a:p>
            <a:endParaRPr lang="et-EE" dirty="0"/>
          </a:p>
        </p:txBody>
      </p:sp>
      <p:sp>
        <p:nvSpPr>
          <p:cNvPr id="7" name="Slaidinumbri kohatäide 6"/>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47619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8" name="Jaluse kohatäide 7"/>
          <p:cNvSpPr>
            <a:spLocks noGrp="1"/>
          </p:cNvSpPr>
          <p:nvPr>
            <p:ph type="ftr" sz="quarter" idx="11"/>
          </p:nvPr>
        </p:nvSpPr>
        <p:spPr/>
        <p:txBody>
          <a:bodyPr/>
          <a:lstStyle/>
          <a:p>
            <a:endParaRPr lang="et-EE" dirty="0"/>
          </a:p>
        </p:txBody>
      </p:sp>
      <p:sp>
        <p:nvSpPr>
          <p:cNvPr id="9" name="Slaidinumbri kohatäide 8"/>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105841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4" name="Jaluse kohatäide 3"/>
          <p:cNvSpPr>
            <a:spLocks noGrp="1"/>
          </p:cNvSpPr>
          <p:nvPr>
            <p:ph type="ftr" sz="quarter" idx="11"/>
          </p:nvPr>
        </p:nvSpPr>
        <p:spPr/>
        <p:txBody>
          <a:bodyPr/>
          <a:lstStyle/>
          <a:p>
            <a:endParaRPr lang="et-EE" dirty="0"/>
          </a:p>
        </p:txBody>
      </p:sp>
      <p:sp>
        <p:nvSpPr>
          <p:cNvPr id="5" name="Slaidinumbri kohatäide 4"/>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73397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3" name="Jaluse kohatäide 2"/>
          <p:cNvSpPr>
            <a:spLocks noGrp="1"/>
          </p:cNvSpPr>
          <p:nvPr>
            <p:ph type="ftr" sz="quarter" idx="11"/>
          </p:nvPr>
        </p:nvSpPr>
        <p:spPr/>
        <p:txBody>
          <a:bodyPr/>
          <a:lstStyle/>
          <a:p>
            <a:endParaRPr lang="et-EE" dirty="0"/>
          </a:p>
        </p:txBody>
      </p:sp>
      <p:sp>
        <p:nvSpPr>
          <p:cNvPr id="4" name="Slaidinumbri kohatäide 3"/>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231858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6" name="Jaluse kohatäide 5"/>
          <p:cNvSpPr>
            <a:spLocks noGrp="1"/>
          </p:cNvSpPr>
          <p:nvPr>
            <p:ph type="ftr" sz="quarter" idx="11"/>
          </p:nvPr>
        </p:nvSpPr>
        <p:spPr/>
        <p:txBody>
          <a:bodyPr/>
          <a:lstStyle/>
          <a:p>
            <a:endParaRPr lang="et-EE" dirty="0"/>
          </a:p>
        </p:txBody>
      </p:sp>
      <p:sp>
        <p:nvSpPr>
          <p:cNvPr id="7" name="Slaidinumbri kohatäide 6"/>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92417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dirty="0"/>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D1EDB5E9-E6C4-475A-91CD-1DFDEE701258}" type="datetimeFigureOut">
              <a:rPr lang="et-EE" smtClean="0"/>
              <a:t>18.08.2023</a:t>
            </a:fld>
            <a:endParaRPr lang="et-EE" dirty="0"/>
          </a:p>
        </p:txBody>
      </p:sp>
      <p:sp>
        <p:nvSpPr>
          <p:cNvPr id="6" name="Jaluse kohatäide 5"/>
          <p:cNvSpPr>
            <a:spLocks noGrp="1"/>
          </p:cNvSpPr>
          <p:nvPr>
            <p:ph type="ftr" sz="quarter" idx="11"/>
          </p:nvPr>
        </p:nvSpPr>
        <p:spPr/>
        <p:txBody>
          <a:bodyPr/>
          <a:lstStyle/>
          <a:p>
            <a:endParaRPr lang="et-EE" dirty="0"/>
          </a:p>
        </p:txBody>
      </p:sp>
      <p:sp>
        <p:nvSpPr>
          <p:cNvPr id="7" name="Slaidinumbri kohatäide 6"/>
          <p:cNvSpPr>
            <a:spLocks noGrp="1"/>
          </p:cNvSpPr>
          <p:nvPr>
            <p:ph type="sldNum" sz="quarter" idx="12"/>
          </p:nvPr>
        </p:nvSpPr>
        <p:spPr/>
        <p:txBody>
          <a:bodyPr/>
          <a:lstStyle/>
          <a:p>
            <a:fld id="{5544C7E4-0B5E-4ABE-81BB-F038DA4A49BF}" type="slidenum">
              <a:rPr lang="et-EE" smtClean="0"/>
              <a:t>‹#›</a:t>
            </a:fld>
            <a:endParaRPr lang="et-EE" dirty="0"/>
          </a:p>
        </p:txBody>
      </p:sp>
    </p:spTree>
    <p:extLst>
      <p:ext uri="{BB962C8B-B14F-4D97-AF65-F5344CB8AC3E}">
        <p14:creationId xmlns:p14="http://schemas.microsoft.com/office/powerpoint/2010/main" val="240425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DB5E9-E6C4-475A-91CD-1DFDEE701258}" type="datetimeFigureOut">
              <a:rPr lang="et-EE" smtClean="0"/>
              <a:t>18.08.2023</a:t>
            </a:fld>
            <a:endParaRPr lang="et-EE" dirty="0"/>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dirty="0"/>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4C7E4-0B5E-4ABE-81BB-F038DA4A49BF}" type="slidenum">
              <a:rPr lang="et-EE" smtClean="0"/>
              <a:t>‹#›</a:t>
            </a:fld>
            <a:endParaRPr lang="et-EE" dirty="0"/>
          </a:p>
        </p:txBody>
      </p:sp>
    </p:spTree>
    <p:extLst>
      <p:ext uri="{BB962C8B-B14F-4D97-AF65-F5344CB8AC3E}">
        <p14:creationId xmlns:p14="http://schemas.microsoft.com/office/powerpoint/2010/main" val="3533801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16AD8-6E5F-2E4D-863C-585677D9A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E"/>
          </a:p>
        </p:txBody>
      </p:sp>
      <p:sp>
        <p:nvSpPr>
          <p:cNvPr id="3" name="Text Placeholder 2">
            <a:extLst>
              <a:ext uri="{FF2B5EF4-FFF2-40B4-BE49-F238E27FC236}">
                <a16:creationId xmlns:a16="http://schemas.microsoft.com/office/drawing/2014/main" id="{860A75F7-4BC0-714A-BFE1-2EFE1F34F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21E059D5-0BFD-FD47-B3AE-F7A6ECDB2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170BF-0607-BB45-BDA2-2CD1B6B6968F}" type="datetimeFigureOut">
              <a:rPr lang="en-EE" smtClean="0"/>
              <a:t>08/18/2023</a:t>
            </a:fld>
            <a:endParaRPr lang="en-EE"/>
          </a:p>
        </p:txBody>
      </p:sp>
      <p:sp>
        <p:nvSpPr>
          <p:cNvPr id="5" name="Footer Placeholder 4">
            <a:extLst>
              <a:ext uri="{FF2B5EF4-FFF2-40B4-BE49-F238E27FC236}">
                <a16:creationId xmlns:a16="http://schemas.microsoft.com/office/drawing/2014/main" id="{6477A651-CC3C-9A49-A925-1697F4CF0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78E84D3-DD3F-4C4C-92E3-EC62766F3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BBB70-39F4-3B48-A302-1304CCE6AE80}" type="slidenum">
              <a:rPr lang="en-EE" smtClean="0"/>
              <a:t>‹#›</a:t>
            </a:fld>
            <a:endParaRPr lang="en-EE"/>
          </a:p>
        </p:txBody>
      </p:sp>
    </p:spTree>
    <p:extLst>
      <p:ext uri="{BB962C8B-B14F-4D97-AF65-F5344CB8AC3E}">
        <p14:creationId xmlns:p14="http://schemas.microsoft.com/office/powerpoint/2010/main" val="3724472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mailto:lenno.uuskyla@riigikogu.ee" TargetMode="External"/><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19.em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 kohatäide 7">
            <a:extLst>
              <a:ext uri="{FF2B5EF4-FFF2-40B4-BE49-F238E27FC236}">
                <a16:creationId xmlns:a16="http://schemas.microsoft.com/office/drawing/2014/main" id="{E41BCAD2-C3C8-43E1-9A33-971DAC028771}"/>
              </a:ext>
            </a:extLst>
          </p:cNvPr>
          <p:cNvSpPr>
            <a:spLocks noGrp="1"/>
          </p:cNvSpPr>
          <p:nvPr>
            <p:ph type="body" sz="quarter" idx="13"/>
          </p:nvPr>
        </p:nvSpPr>
        <p:spPr/>
        <p:txBody>
          <a:bodyPr/>
          <a:lstStyle/>
          <a:p>
            <a:endParaRPr lang="et-EE" dirty="0"/>
          </a:p>
        </p:txBody>
      </p:sp>
      <p:sp>
        <p:nvSpPr>
          <p:cNvPr id="10" name="Teksti kohatäide 9">
            <a:extLst>
              <a:ext uri="{FF2B5EF4-FFF2-40B4-BE49-F238E27FC236}">
                <a16:creationId xmlns:a16="http://schemas.microsoft.com/office/drawing/2014/main" id="{94EB018D-D6A2-45E8-8C55-3D9DAFC89165}"/>
              </a:ext>
            </a:extLst>
          </p:cNvPr>
          <p:cNvSpPr>
            <a:spLocks noGrp="1"/>
          </p:cNvSpPr>
          <p:nvPr>
            <p:ph type="body" sz="quarter" idx="14"/>
          </p:nvPr>
        </p:nvSpPr>
        <p:spPr/>
        <p:txBody>
          <a:bodyPr/>
          <a:lstStyle/>
          <a:p>
            <a:endParaRPr lang="et-EE" dirty="0"/>
          </a:p>
        </p:txBody>
      </p:sp>
      <p:sp>
        <p:nvSpPr>
          <p:cNvPr id="12" name="Teksti kohatäide 11">
            <a:extLst>
              <a:ext uri="{FF2B5EF4-FFF2-40B4-BE49-F238E27FC236}">
                <a16:creationId xmlns:a16="http://schemas.microsoft.com/office/drawing/2014/main" id="{9A4E1FE9-0FE2-4443-9EFF-1BEEDCD75146}"/>
              </a:ext>
            </a:extLst>
          </p:cNvPr>
          <p:cNvSpPr>
            <a:spLocks noGrp="1"/>
          </p:cNvSpPr>
          <p:nvPr>
            <p:ph type="body" sz="quarter" idx="15"/>
          </p:nvPr>
        </p:nvSpPr>
        <p:spPr/>
        <p:txBody>
          <a:bodyPr/>
          <a:lstStyle/>
          <a:p>
            <a:endParaRPr lang="et-EE" dirty="0"/>
          </a:p>
        </p:txBody>
      </p:sp>
      <p:pic>
        <p:nvPicPr>
          <p:cNvPr id="3" name="Pilt 2" descr="Pilt, millel on kujutatud kuvatõmmis, tekst, Graafika, Elektrisinine&#10;&#10;Kirjeldus on genereeritud automaatselt">
            <a:extLst>
              <a:ext uri="{FF2B5EF4-FFF2-40B4-BE49-F238E27FC236}">
                <a16:creationId xmlns:a16="http://schemas.microsoft.com/office/drawing/2014/main" id="{DE9264F4-498E-D5F9-C8FF-4F143BE94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879CDBF-E075-571E-512A-B61DC3F16EAB}"/>
              </a:ext>
            </a:extLst>
          </p:cNvPr>
          <p:cNvSpPr txBox="1"/>
          <p:nvPr/>
        </p:nvSpPr>
        <p:spPr>
          <a:xfrm>
            <a:off x="1099336" y="2253681"/>
            <a:ext cx="9637159" cy="3847207"/>
          </a:xfrm>
          <a:prstGeom prst="rect">
            <a:avLst/>
          </a:prstGeom>
          <a:noFill/>
        </p:spPr>
        <p:txBody>
          <a:bodyPr wrap="square" rtlCol="0">
            <a:spAutoFit/>
          </a:bodyPr>
          <a:lstStyle/>
          <a:p>
            <a:r>
              <a:rPr lang="en-US" sz="4000" b="1" dirty="0">
                <a:solidFill>
                  <a:schemeClr val="bg1"/>
                </a:solidFill>
                <a:latin typeface="Times" panose="02020603050405020304" pitchFamily="18" charset="0"/>
                <a:cs typeface="Times" panose="02020603050405020304" pitchFamily="18" charset="0"/>
              </a:rPr>
              <a:t>The Future of Higher Education</a:t>
            </a:r>
            <a:r>
              <a:rPr lang="et-EE" sz="4000" b="1" dirty="0">
                <a:solidFill>
                  <a:schemeClr val="bg1"/>
                </a:solidFill>
                <a:latin typeface="Times" panose="02020603050405020304" pitchFamily="18" charset="0"/>
                <a:cs typeface="Times" panose="02020603050405020304" pitchFamily="18" charset="0"/>
              </a:rPr>
              <a:t>:</a:t>
            </a:r>
            <a:endParaRPr lang="en-US" sz="4000" b="1" dirty="0">
              <a:solidFill>
                <a:schemeClr val="bg1"/>
              </a:solidFill>
              <a:latin typeface="Times" panose="02020603050405020304" pitchFamily="18" charset="0"/>
              <a:cs typeface="Times" panose="02020603050405020304" pitchFamily="18" charset="0"/>
            </a:endParaRPr>
          </a:p>
          <a:p>
            <a:r>
              <a:rPr lang="en-US" sz="3600" dirty="0">
                <a:solidFill>
                  <a:schemeClr val="bg1"/>
                </a:solidFill>
                <a:latin typeface="Times" panose="02020603050405020304" pitchFamily="18" charset="0"/>
                <a:cs typeface="Times" panose="02020603050405020304" pitchFamily="18" charset="0"/>
              </a:rPr>
              <a:t>Trends and Challenges in Estonia</a:t>
            </a:r>
            <a:endParaRPr lang="et-EE" sz="3600" dirty="0">
              <a:solidFill>
                <a:schemeClr val="bg1"/>
              </a:solidFill>
              <a:latin typeface="Times" panose="02020603050405020304" pitchFamily="18" charset="0"/>
              <a:cs typeface="Times" panose="02020603050405020304" pitchFamily="18" charset="0"/>
            </a:endParaRPr>
          </a:p>
          <a:p>
            <a:endParaRPr lang="et-EE" sz="3600" dirty="0">
              <a:solidFill>
                <a:schemeClr val="bg1"/>
              </a:solidFill>
              <a:latin typeface="Times" panose="02020603050405020304" pitchFamily="18" charset="0"/>
              <a:cs typeface="Times" panose="02020603050405020304" pitchFamily="18" charset="0"/>
            </a:endParaRPr>
          </a:p>
          <a:p>
            <a:r>
              <a:rPr lang="en-US" sz="1800" dirty="0">
                <a:solidFill>
                  <a:schemeClr val="bg1"/>
                </a:solidFill>
                <a:effectLst/>
                <a:latin typeface="Times" panose="02020603050405020304" pitchFamily="18" charset="0"/>
                <a:ea typeface="Calibri" panose="020F0502020204030204" pitchFamily="34" charset="0"/>
                <a:cs typeface="Times" panose="02020603050405020304" pitchFamily="18" charset="0"/>
              </a:rPr>
              <a:t>Science communication forum "The Place of the Higher Education Institution in the Regio</a:t>
            </a:r>
            <a:r>
              <a:rPr lang="et-EE" sz="1800" dirty="0">
                <a:solidFill>
                  <a:schemeClr val="bg1"/>
                </a:solidFill>
                <a:effectLst/>
                <a:latin typeface="Times" panose="02020603050405020304" pitchFamily="18" charset="0"/>
                <a:ea typeface="Calibri" panose="020F0502020204030204" pitchFamily="34" charset="0"/>
                <a:cs typeface="Times" panose="02020603050405020304" pitchFamily="18" charset="0"/>
              </a:rPr>
              <a:t>n“</a:t>
            </a:r>
          </a:p>
          <a:p>
            <a:r>
              <a:rPr lang="et-EE" dirty="0">
                <a:solidFill>
                  <a:schemeClr val="bg1"/>
                </a:solidFill>
                <a:latin typeface="Times" panose="02020603050405020304" pitchFamily="18" charset="0"/>
                <a:cs typeface="Times" panose="02020603050405020304" pitchFamily="18" charset="0"/>
              </a:rPr>
              <a:t>23.08.2023</a:t>
            </a:r>
            <a:endParaRPr lang="et-EE" sz="3600" dirty="0">
              <a:solidFill>
                <a:schemeClr val="bg1"/>
              </a:solidFill>
              <a:latin typeface="Times" panose="02020603050405020304" pitchFamily="18" charset="0"/>
              <a:cs typeface="Times" panose="02020603050405020304" pitchFamily="18" charset="0"/>
            </a:endParaRPr>
          </a:p>
          <a:p>
            <a:endParaRPr lang="et-EE" sz="3600" dirty="0">
              <a:solidFill>
                <a:schemeClr val="bg1"/>
              </a:solidFill>
              <a:latin typeface="Times" panose="02020603050405020304" pitchFamily="18" charset="0"/>
              <a:cs typeface="Times" panose="02020603050405020304" pitchFamily="18" charset="0"/>
            </a:endParaRPr>
          </a:p>
          <a:p>
            <a:r>
              <a:rPr lang="et-EE" sz="2000" dirty="0">
                <a:solidFill>
                  <a:schemeClr val="bg1"/>
                </a:solidFill>
                <a:latin typeface="Times" panose="02020603050405020304" pitchFamily="18" charset="0"/>
                <a:cs typeface="Times" panose="02020603050405020304" pitchFamily="18" charset="0"/>
              </a:rPr>
              <a:t>Uku Varblane</a:t>
            </a:r>
          </a:p>
          <a:p>
            <a:r>
              <a:rPr lang="et-EE" sz="2000" dirty="0" err="1">
                <a:solidFill>
                  <a:schemeClr val="bg1"/>
                </a:solidFill>
                <a:latin typeface="Times" panose="02020603050405020304" pitchFamily="18" charset="0"/>
                <a:cs typeface="Times" panose="02020603050405020304" pitchFamily="18" charset="0"/>
              </a:rPr>
              <a:t>Foresight</a:t>
            </a:r>
            <a:r>
              <a:rPr lang="et-EE" sz="2000" dirty="0">
                <a:solidFill>
                  <a:schemeClr val="bg1"/>
                </a:solidFill>
                <a:latin typeface="Times" panose="02020603050405020304" pitchFamily="18" charset="0"/>
                <a:cs typeface="Times" panose="02020603050405020304" pitchFamily="18" charset="0"/>
              </a:rPr>
              <a:t> </a:t>
            </a:r>
            <a:r>
              <a:rPr lang="et-EE" sz="2000" dirty="0" err="1">
                <a:solidFill>
                  <a:schemeClr val="bg1"/>
                </a:solidFill>
                <a:latin typeface="Times" panose="02020603050405020304" pitchFamily="18" charset="0"/>
                <a:cs typeface="Times" panose="02020603050405020304" pitchFamily="18" charset="0"/>
              </a:rPr>
              <a:t>Centre</a:t>
            </a:r>
            <a:r>
              <a:rPr lang="et-EE" sz="2000" dirty="0">
                <a:solidFill>
                  <a:schemeClr val="bg1"/>
                </a:solidFill>
                <a:latin typeface="Times" panose="02020603050405020304" pitchFamily="18" charset="0"/>
                <a:cs typeface="Times" panose="02020603050405020304" pitchFamily="18" charset="0"/>
              </a:rPr>
              <a:t> of Estonian </a:t>
            </a:r>
            <a:r>
              <a:rPr lang="et-EE" sz="2000" dirty="0" err="1">
                <a:solidFill>
                  <a:schemeClr val="bg1"/>
                </a:solidFill>
                <a:latin typeface="Times" panose="02020603050405020304" pitchFamily="18" charset="0"/>
                <a:cs typeface="Times" panose="02020603050405020304" pitchFamily="18" charset="0"/>
              </a:rPr>
              <a:t>Parliament</a:t>
            </a:r>
            <a:endParaRPr lang="et-EE" sz="2000" dirty="0">
              <a:solidFill>
                <a:schemeClr val="bg1"/>
              </a:solidFill>
              <a:latin typeface="Times" panose="02020603050405020304" pitchFamily="18" charset="0"/>
              <a:cs typeface="Times" panose="02020603050405020304" pitchFamily="18" charset="0"/>
            </a:endParaRPr>
          </a:p>
          <a:p>
            <a:endParaRPr lang="et-EE" sz="20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2501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 kohatäide 7">
            <a:extLst>
              <a:ext uri="{FF2B5EF4-FFF2-40B4-BE49-F238E27FC236}">
                <a16:creationId xmlns:a16="http://schemas.microsoft.com/office/drawing/2014/main" id="{E41BCAD2-C3C8-43E1-9A33-971DAC028771}"/>
              </a:ext>
            </a:extLst>
          </p:cNvPr>
          <p:cNvSpPr>
            <a:spLocks noGrp="1"/>
          </p:cNvSpPr>
          <p:nvPr>
            <p:ph type="body" sz="quarter" idx="13"/>
          </p:nvPr>
        </p:nvSpPr>
        <p:spPr/>
        <p:txBody>
          <a:bodyPr/>
          <a:lstStyle/>
          <a:p>
            <a:endParaRPr lang="et-EE"/>
          </a:p>
        </p:txBody>
      </p:sp>
      <p:sp>
        <p:nvSpPr>
          <p:cNvPr id="10" name="Teksti kohatäide 9">
            <a:extLst>
              <a:ext uri="{FF2B5EF4-FFF2-40B4-BE49-F238E27FC236}">
                <a16:creationId xmlns:a16="http://schemas.microsoft.com/office/drawing/2014/main" id="{94EB018D-D6A2-45E8-8C55-3D9DAFC89165}"/>
              </a:ext>
            </a:extLst>
          </p:cNvPr>
          <p:cNvSpPr>
            <a:spLocks noGrp="1"/>
          </p:cNvSpPr>
          <p:nvPr>
            <p:ph type="body" sz="quarter" idx="14"/>
          </p:nvPr>
        </p:nvSpPr>
        <p:spPr/>
        <p:txBody>
          <a:bodyPr/>
          <a:lstStyle/>
          <a:p>
            <a:endParaRPr lang="et-EE"/>
          </a:p>
        </p:txBody>
      </p:sp>
      <p:sp>
        <p:nvSpPr>
          <p:cNvPr id="12" name="Teksti kohatäide 11">
            <a:extLst>
              <a:ext uri="{FF2B5EF4-FFF2-40B4-BE49-F238E27FC236}">
                <a16:creationId xmlns:a16="http://schemas.microsoft.com/office/drawing/2014/main" id="{9A4E1FE9-0FE2-4443-9EFF-1BEEDCD75146}"/>
              </a:ext>
            </a:extLst>
          </p:cNvPr>
          <p:cNvSpPr>
            <a:spLocks noGrp="1"/>
          </p:cNvSpPr>
          <p:nvPr>
            <p:ph type="body" sz="quarter" idx="15"/>
          </p:nvPr>
        </p:nvSpPr>
        <p:spPr/>
        <p:txBody>
          <a:bodyPr/>
          <a:lstStyle/>
          <a:p>
            <a:endParaRPr lang="et-EE"/>
          </a:p>
        </p:txBody>
      </p:sp>
      <p:pic>
        <p:nvPicPr>
          <p:cNvPr id="4" name="Pilt 3">
            <a:extLst>
              <a:ext uri="{FF2B5EF4-FFF2-40B4-BE49-F238E27FC236}">
                <a16:creationId xmlns:a16="http://schemas.microsoft.com/office/drawing/2014/main" id="{6AF707A3-3AE1-4ED1-B495-5A804CDBA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lt 1">
            <a:extLst>
              <a:ext uri="{FF2B5EF4-FFF2-40B4-BE49-F238E27FC236}">
                <a16:creationId xmlns:a16="http://schemas.microsoft.com/office/drawing/2014/main" id="{D2753F9C-A5D7-DB51-B2AC-1D6B6049F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1">
            <a:extLst>
              <a:ext uri="{FF2B5EF4-FFF2-40B4-BE49-F238E27FC236}">
                <a16:creationId xmlns:a16="http://schemas.microsoft.com/office/drawing/2014/main" id="{A3D058C4-D940-AE48-451E-101B439135BC}"/>
              </a:ext>
            </a:extLst>
          </p:cNvPr>
          <p:cNvSpPr txBox="1">
            <a:spLocks/>
          </p:cNvSpPr>
          <p:nvPr/>
        </p:nvSpPr>
        <p:spPr>
          <a:xfrm>
            <a:off x="288658" y="3239722"/>
            <a:ext cx="10877265" cy="21764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lang="en-EE" sz="6000" b="0" i="0" kern="1200" dirty="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t-EE" sz="4000" dirty="0"/>
          </a:p>
        </p:txBody>
      </p:sp>
      <p:sp>
        <p:nvSpPr>
          <p:cNvPr id="5" name="TextBox 4">
            <a:extLst>
              <a:ext uri="{FF2B5EF4-FFF2-40B4-BE49-F238E27FC236}">
                <a16:creationId xmlns:a16="http://schemas.microsoft.com/office/drawing/2014/main" id="{266EED72-E1D9-E862-440B-C580B7E137C7}"/>
              </a:ext>
            </a:extLst>
          </p:cNvPr>
          <p:cNvSpPr txBox="1"/>
          <p:nvPr/>
        </p:nvSpPr>
        <p:spPr>
          <a:xfrm>
            <a:off x="2130175" y="2940108"/>
            <a:ext cx="7931650" cy="1200329"/>
          </a:xfrm>
          <a:prstGeom prst="rect">
            <a:avLst/>
          </a:prstGeom>
          <a:noFill/>
        </p:spPr>
        <p:txBody>
          <a:bodyPr wrap="square" rtlCol="0">
            <a:spAutoFit/>
          </a:bodyPr>
          <a:lstStyle/>
          <a:p>
            <a:pPr algn="ctr"/>
            <a:r>
              <a:rPr lang="en-US" sz="3600" dirty="0">
                <a:solidFill>
                  <a:schemeClr val="bg1"/>
                </a:solidFill>
                <a:latin typeface="Times" panose="02020603050405020304" pitchFamily="18" charset="0"/>
                <a:cs typeface="Times" panose="02020603050405020304" pitchFamily="18" charset="0"/>
              </a:rPr>
              <a:t>Challenges of higher education in Estonia</a:t>
            </a:r>
          </a:p>
          <a:p>
            <a:endParaRPr lang="et-EE" sz="36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5817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sz="half" idx="1"/>
          </p:nvPr>
        </p:nvSpPr>
        <p:spPr>
          <a:xfrm>
            <a:off x="908050" y="2216426"/>
            <a:ext cx="10806622" cy="1322641"/>
          </a:xfrm>
        </p:spPr>
        <p:txBody>
          <a:bodyPr>
            <a:normAutofit/>
          </a:bodyPr>
          <a:lstStyle/>
          <a:p>
            <a:pPr marL="514350" indent="-514350">
              <a:buFont typeface="+mj-lt"/>
              <a:buAutoNum type="arabicPeriod"/>
            </a:pPr>
            <a:endParaRPr lang="et-EE" dirty="0"/>
          </a:p>
          <a:p>
            <a:endParaRPr lang="et-EE" dirty="0"/>
          </a:p>
          <a:p>
            <a:endParaRPr lang="et-EE" dirty="0"/>
          </a:p>
          <a:p>
            <a:endParaRPr lang="et-EE" dirty="0"/>
          </a:p>
        </p:txBody>
      </p:sp>
      <p:sp>
        <p:nvSpPr>
          <p:cNvPr id="4" name="Pealkiri 3"/>
          <p:cNvSpPr>
            <a:spLocks noGrp="1"/>
          </p:cNvSpPr>
          <p:nvPr>
            <p:ph type="title"/>
          </p:nvPr>
        </p:nvSpPr>
        <p:spPr>
          <a:xfrm>
            <a:off x="454494" y="397436"/>
            <a:ext cx="10445750" cy="1177097"/>
          </a:xfrm>
        </p:spPr>
        <p:txBody>
          <a:bodyPr>
            <a:noAutofit/>
          </a:bodyPr>
          <a:lstStyle/>
          <a:p>
            <a:pPr>
              <a:spcBef>
                <a:spcPts val="1000"/>
              </a:spcBef>
            </a:pPr>
            <a:r>
              <a:rPr lang="en" sz="4000" dirty="0">
                <a:solidFill>
                  <a:srgbClr val="001CA7"/>
                </a:solidFill>
                <a:ea typeface="+mn-ea"/>
                <a:cs typeface="Times New Roman" panose="02020603050405020304" pitchFamily="18" charset="0"/>
              </a:rPr>
              <a:t>Compared to other OECD countries, the dropout rate is high</a:t>
            </a:r>
          </a:p>
        </p:txBody>
      </p:sp>
      <p:sp>
        <p:nvSpPr>
          <p:cNvPr id="3" name="Ristkülik 2"/>
          <p:cNvSpPr/>
          <p:nvPr/>
        </p:nvSpPr>
        <p:spPr>
          <a:xfrm>
            <a:off x="1174712" y="6168505"/>
            <a:ext cx="10273298"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OECD (2019)</a:t>
            </a:r>
            <a:endParaRPr kumimoji="0" lang="et-E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Diagramm 7"/>
          <p:cNvGraphicFramePr>
            <a:graphicFrameLocks/>
          </p:cNvGraphicFramePr>
          <p:nvPr>
            <p:extLst>
              <p:ext uri="{D42A27DB-BD31-4B8C-83A1-F6EECF244321}">
                <p14:modId xmlns:p14="http://schemas.microsoft.com/office/powerpoint/2010/main" val="51189265"/>
              </p:ext>
            </p:extLst>
          </p:nvPr>
        </p:nvGraphicFramePr>
        <p:xfrm>
          <a:off x="908050" y="2749661"/>
          <a:ext cx="9717279" cy="36727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74712" y="2015972"/>
            <a:ext cx="9769642" cy="861774"/>
          </a:xfrm>
          <a:prstGeom prst="rect">
            <a:avLst/>
          </a:prstGeom>
          <a:noFill/>
        </p:spPr>
        <p:txBody>
          <a:bodyPr wrap="square" rtlCol="0">
            <a:spAutoFit/>
          </a:bodyPr>
          <a:lstStyle/>
          <a:p>
            <a:r>
              <a:rPr lang="en" sz="1600" i="1" dirty="0">
                <a:solidFill>
                  <a:prstClr val="black"/>
                </a:solidFill>
                <a:latin typeface="Arial" panose="020B0604020202020204" pitchFamily="34" charset="0"/>
                <a:cs typeface="Arial" panose="020B0604020202020204" pitchFamily="34" charset="0"/>
              </a:rPr>
              <a:t>Bachelor students who are no longer in student status three years after the end of the nominal term and have not graduated (bars) or who are no longer in student status at the beginning of the second academic year (diamonds).</a:t>
            </a:r>
          </a:p>
          <a:p>
            <a:endParaRPr lang="et-EE" dirty="0"/>
          </a:p>
        </p:txBody>
      </p:sp>
    </p:spTree>
    <p:extLst>
      <p:ext uri="{BB962C8B-B14F-4D97-AF65-F5344CB8AC3E}">
        <p14:creationId xmlns:p14="http://schemas.microsoft.com/office/powerpoint/2010/main" val="367944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4494" y="397436"/>
            <a:ext cx="10445750" cy="1177097"/>
          </a:xfrm>
        </p:spPr>
        <p:txBody>
          <a:bodyPr>
            <a:noAutofit/>
          </a:bodyPr>
          <a:lstStyle/>
          <a:p>
            <a:pPr>
              <a:spcBef>
                <a:spcPts val="1000"/>
              </a:spcBef>
            </a:pPr>
            <a:r>
              <a:rPr lang="et-EE" sz="3200" dirty="0" err="1">
                <a:solidFill>
                  <a:srgbClr val="001CA7"/>
                </a:solidFill>
                <a:ea typeface="+mn-ea"/>
                <a:cs typeface="Times New Roman" panose="02020603050405020304" pitchFamily="18" charset="0"/>
              </a:rPr>
              <a:t>Smoother</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integration</a:t>
            </a:r>
            <a:r>
              <a:rPr lang="et-EE" sz="3200" dirty="0">
                <a:solidFill>
                  <a:srgbClr val="001CA7"/>
                </a:solidFill>
                <a:ea typeface="+mn-ea"/>
                <a:cs typeface="Times New Roman" panose="02020603050405020304" pitchFamily="18" charset="0"/>
              </a:rPr>
              <a:t> of </a:t>
            </a:r>
            <a:r>
              <a:rPr lang="et-EE" sz="3200" dirty="0" err="1">
                <a:solidFill>
                  <a:srgbClr val="001CA7"/>
                </a:solidFill>
                <a:ea typeface="+mn-ea"/>
                <a:cs typeface="Times New Roman" panose="02020603050405020304" pitchFamily="18" charset="0"/>
              </a:rPr>
              <a:t>working</a:t>
            </a:r>
            <a:r>
              <a:rPr lang="et-EE" sz="3200" dirty="0">
                <a:solidFill>
                  <a:srgbClr val="001CA7"/>
                </a:solidFill>
                <a:ea typeface="+mn-ea"/>
                <a:cs typeface="Times New Roman" panose="02020603050405020304" pitchFamily="18" charset="0"/>
              </a:rPr>
              <a:t> and </a:t>
            </a:r>
            <a:r>
              <a:rPr lang="et-EE" sz="3200" dirty="0" err="1">
                <a:solidFill>
                  <a:srgbClr val="001CA7"/>
                </a:solidFill>
                <a:ea typeface="+mn-ea"/>
                <a:cs typeface="Times New Roman" panose="02020603050405020304" pitchFamily="18" charset="0"/>
              </a:rPr>
              <a:t>studying</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is</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compromised</a:t>
            </a:r>
            <a:r>
              <a:rPr lang="et-EE" sz="3200" dirty="0">
                <a:solidFill>
                  <a:srgbClr val="001CA7"/>
                </a:solidFill>
                <a:ea typeface="+mn-ea"/>
                <a:cs typeface="Times New Roman" panose="02020603050405020304" pitchFamily="18" charset="0"/>
              </a:rPr>
              <a:t> by </a:t>
            </a:r>
            <a:r>
              <a:rPr lang="et-EE" sz="3200" dirty="0" err="1">
                <a:solidFill>
                  <a:srgbClr val="001CA7"/>
                </a:solidFill>
                <a:ea typeface="+mn-ea"/>
                <a:cs typeface="Times New Roman" panose="02020603050405020304" pitchFamily="18" charset="0"/>
              </a:rPr>
              <a:t>the</a:t>
            </a:r>
            <a:r>
              <a:rPr lang="et-EE" sz="3200" dirty="0">
                <a:solidFill>
                  <a:srgbClr val="001CA7"/>
                </a:solidFill>
                <a:ea typeface="+mn-ea"/>
                <a:cs typeface="Times New Roman" panose="02020603050405020304" pitchFamily="18" charset="0"/>
              </a:rPr>
              <a:t> </a:t>
            </a:r>
            <a:r>
              <a:rPr lang="en-US" sz="3200" dirty="0">
                <a:solidFill>
                  <a:srgbClr val="001CA7"/>
                </a:solidFill>
                <a:ea typeface="+mn-ea"/>
                <a:cs typeface="Times New Roman" panose="02020603050405020304" pitchFamily="18" charset="0"/>
              </a:rPr>
              <a:t>pursuit of completing within the nominal timeframe</a:t>
            </a:r>
            <a:r>
              <a:rPr lang="et-EE" sz="3200" dirty="0">
                <a:solidFill>
                  <a:srgbClr val="001CA7"/>
                </a:solidFill>
                <a:ea typeface="+mn-ea"/>
                <a:cs typeface="Times New Roman" panose="02020603050405020304" pitchFamily="18" charset="0"/>
              </a:rPr>
              <a:t> </a:t>
            </a:r>
            <a:endParaRPr lang="en" sz="3200" dirty="0">
              <a:solidFill>
                <a:srgbClr val="001CA7"/>
              </a:solidFill>
              <a:ea typeface="+mn-ea"/>
              <a:cs typeface="Times New Roman" panose="02020603050405020304" pitchFamily="18" charset="0"/>
            </a:endParaRPr>
          </a:p>
        </p:txBody>
      </p:sp>
      <p:sp>
        <p:nvSpPr>
          <p:cNvPr id="3" name="Ristkülik 2"/>
          <p:cNvSpPr/>
          <p:nvPr/>
        </p:nvSpPr>
        <p:spPr>
          <a:xfrm>
            <a:off x="908049" y="5666151"/>
            <a:ext cx="8449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isu kohatäide 7"/>
          <p:cNvSpPr>
            <a:spLocks noGrp="1"/>
          </p:cNvSpPr>
          <p:nvPr>
            <p:ph sz="half" idx="1"/>
          </p:nvPr>
        </p:nvSpPr>
        <p:spPr>
          <a:xfrm>
            <a:off x="908049" y="6095963"/>
            <a:ext cx="6325241" cy="302345"/>
          </a:xfrm>
        </p:spPr>
        <p:txBody>
          <a:bodyPr>
            <a:normAutofit/>
          </a:bodyPr>
          <a:lstStyle/>
          <a:p>
            <a:pPr marL="0" indent="0">
              <a:buNone/>
            </a:pPr>
            <a:r>
              <a:rPr lang="en" sz="1100" i="1" dirty="0">
                <a:latin typeface="Arial" panose="020B0604020202020204" pitchFamily="34" charset="0"/>
                <a:cs typeface="Arial" panose="020B0604020202020204" pitchFamily="34" charset="0"/>
              </a:rPr>
              <a:t>Source: </a:t>
            </a:r>
            <a:r>
              <a:rPr lang="en" sz="1100" i="1" dirty="0" err="1">
                <a:latin typeface="Arial" panose="020B0604020202020204" pitchFamily="34" charset="0"/>
                <a:cs typeface="Arial" panose="020B0604020202020204" pitchFamily="34" charset="0"/>
              </a:rPr>
              <a:t>Eurostudent </a:t>
            </a:r>
            <a:r>
              <a:rPr lang="en" sz="1100" i="1" dirty="0">
                <a:latin typeface="Arial" panose="020B0604020202020204" pitchFamily="34" charset="0"/>
                <a:cs typeface="Arial" panose="020B0604020202020204" pitchFamily="34" charset="0"/>
              </a:rPr>
              <a:t>VII round ( </a:t>
            </a:r>
            <a:r>
              <a:rPr lang="en" sz="1100" i="1" dirty="0" err="1">
                <a:latin typeface="Arial" panose="020B0604020202020204" pitchFamily="34" charset="0"/>
                <a:cs typeface="Arial" panose="020B0604020202020204" pitchFamily="34" charset="0"/>
              </a:rPr>
              <a:t>Eurostudent </a:t>
            </a:r>
            <a:r>
              <a:rPr lang="en" sz="1100" i="1" dirty="0">
                <a:latin typeface="Arial" panose="020B0604020202020204" pitchFamily="34" charset="0"/>
                <a:cs typeface="Arial" panose="020B0604020202020204" pitchFamily="34" charset="0"/>
              </a:rPr>
              <a:t>2021)</a:t>
            </a:r>
          </a:p>
          <a:p>
            <a:endParaRPr lang="et-EE" sz="2000" dirty="0">
              <a:latin typeface="Arial" panose="020B0604020202020204" pitchFamily="34" charset="0"/>
              <a:cs typeface="Arial" panose="020B0604020202020204" pitchFamily="34" charset="0"/>
            </a:endParaRPr>
          </a:p>
        </p:txBody>
      </p:sp>
      <p:sp>
        <p:nvSpPr>
          <p:cNvPr id="11" name="TextBox 10"/>
          <p:cNvSpPr txBox="1"/>
          <p:nvPr/>
        </p:nvSpPr>
        <p:spPr>
          <a:xfrm>
            <a:off x="8855264" y="1991812"/>
            <a:ext cx="288224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Students</a:t>
            </a:r>
            <a:r>
              <a:rPr kumimoji="0" lang="et-E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work</a:t>
            </a:r>
            <a:r>
              <a:rPr kumimoji="0" lang="et-E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 </a:t>
            </a:r>
            <a:r>
              <a:rPr kumimoji="0" lang="et-E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lot</a:t>
            </a:r>
            <a:r>
              <a:rPr kumimoji="0" lang="et-E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e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cover living expenses, but also to gain work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57% of working students say that their work is very closely or closely related to what they are studying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defRPr/>
            </a:pPr>
            <a:r>
              <a:rPr kumimoji="0" lang="e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Falling behind in the curriculum </a:t>
            </a:r>
            <a:r>
              <a:rPr kumimoji="0" lang="et-E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means</a:t>
            </a:r>
            <a:r>
              <a:rPr kumimoji="0" lang="et-E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tuition fees</a:t>
            </a:r>
            <a:r>
              <a:rPr lang="et-EE" dirty="0">
                <a:solidFill>
                  <a:prstClr val="black"/>
                </a:solidFill>
                <a:latin typeface="Arial" panose="020B0604020202020204" pitchFamily="34" charset="0"/>
                <a:cs typeface="Arial" panose="020B0604020202020204" pitchFamily="34" charset="0"/>
              </a:rPr>
              <a:t> and loss of </a:t>
            </a:r>
            <a:r>
              <a:rPr lang="en" dirty="0">
                <a:solidFill>
                  <a:prstClr val="black"/>
                </a:solidFill>
                <a:latin typeface="Arial" panose="020B0604020202020204" pitchFamily="34" charset="0"/>
                <a:cs typeface="Arial" panose="020B0604020202020204" pitchFamily="34" charset="0"/>
              </a:rPr>
              <a:t>grants</a:t>
            </a:r>
            <a:endParaRPr lang="et-EE" dirty="0">
              <a:solidFill>
                <a:prstClr val="black"/>
              </a:solidFill>
              <a:latin typeface="Arial" panose="020B0604020202020204" pitchFamily="34" charset="0"/>
              <a:cs typeface="Arial" panose="020B0604020202020204" pitchFamily="34" charset="0"/>
            </a:endParaRPr>
          </a:p>
          <a:p>
            <a:pPr lvl="0">
              <a:defRPr/>
            </a:pPr>
            <a:endParaRPr lang="et-EE" dirty="0">
              <a:solidFill>
                <a:prstClr val="black"/>
              </a:solidFill>
              <a:latin typeface="Arial" panose="020B0604020202020204" pitchFamily="34" charset="0"/>
              <a:cs typeface="Arial" panose="020B0604020202020204" pitchFamily="34" charset="0"/>
            </a:endParaRPr>
          </a:p>
          <a:p>
            <a:pPr lvl="0">
              <a:defRPr/>
            </a:pPr>
            <a:r>
              <a:rPr lang="et-EE" dirty="0" err="1">
                <a:solidFill>
                  <a:prstClr val="black"/>
                </a:solidFill>
                <a:latin typeface="Arial" panose="020B0604020202020204" pitchFamily="34" charset="0"/>
                <a:cs typeface="Arial" panose="020B0604020202020204" pitchFamily="34" charset="0"/>
              </a:rPr>
              <a:t>Working</a:t>
            </a:r>
            <a:r>
              <a:rPr lang="et-EE" dirty="0">
                <a:solidFill>
                  <a:prstClr val="black"/>
                </a:solidFill>
                <a:latin typeface="Arial" panose="020B0604020202020204" pitchFamily="34" charset="0"/>
                <a:cs typeface="Arial" panose="020B0604020202020204" pitchFamily="34" charset="0"/>
              </a:rPr>
              <a:t> and s</a:t>
            </a:r>
            <a:r>
              <a:rPr lang="en-US" dirty="0" err="1">
                <a:solidFill>
                  <a:prstClr val="black"/>
                </a:solidFill>
                <a:latin typeface="Arial" panose="020B0604020202020204" pitchFamily="34" charset="0"/>
                <a:cs typeface="Arial" panose="020B0604020202020204" pitchFamily="34" charset="0"/>
              </a:rPr>
              <a:t>tudying</a:t>
            </a:r>
            <a:r>
              <a:rPr lang="en-US" dirty="0">
                <a:solidFill>
                  <a:prstClr val="black"/>
                </a:solidFill>
                <a:latin typeface="Arial" panose="020B0604020202020204" pitchFamily="34" charset="0"/>
                <a:cs typeface="Arial" panose="020B0604020202020204" pitchFamily="34" charset="0"/>
              </a:rPr>
              <a:t> full-time places a heavy burden on</a:t>
            </a:r>
            <a:r>
              <a:rPr lang="et-EE"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students</a:t>
            </a:r>
            <a:endParaRPr kumimoji="0" lang="e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7" name="Diagramm 6"/>
          <p:cNvGraphicFramePr>
            <a:graphicFrameLocks/>
          </p:cNvGraphicFramePr>
          <p:nvPr>
            <p:extLst>
              <p:ext uri="{D42A27DB-BD31-4B8C-83A1-F6EECF244321}">
                <p14:modId xmlns:p14="http://schemas.microsoft.com/office/powerpoint/2010/main" val="3493606275"/>
              </p:ext>
            </p:extLst>
          </p:nvPr>
        </p:nvGraphicFramePr>
        <p:xfrm>
          <a:off x="454494" y="2445127"/>
          <a:ext cx="8247888" cy="3608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39469" y="1991812"/>
            <a:ext cx="79420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mn-cs"/>
              </a:rPr>
              <a:t>Student employment during the 2019-2020 </a:t>
            </a:r>
            <a:r>
              <a:rPr kumimoji="0" lang="en"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lecture period </a:t>
            </a:r>
            <a:r>
              <a:rPr kumimoji="0" lang="en" sz="1800" b="0" i="0" u="none" strike="noStrike" kern="1200" cap="none" spc="0" normalizeH="0" baseline="0" noProof="0" dirty="0">
                <a:ln>
                  <a:noFill/>
                </a:ln>
                <a:solidFill>
                  <a:prstClr val="black"/>
                </a:solidFill>
                <a:effectLst/>
                <a:uLnTx/>
                <a:uFillTx/>
                <a:latin typeface="Calibri" panose="020F0502020204030204"/>
                <a:ea typeface="+mn-ea"/>
                <a:cs typeface="+mn-cs"/>
              </a:rPr>
              <a:t>(before the start of the corona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3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Graphic spid="7" grpId="0" uiExpand="1">
        <p:bldSub>
          <a:bldChart bld="series"/>
        </p:bldSub>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4494" y="397436"/>
            <a:ext cx="10445750" cy="1177097"/>
          </a:xfrm>
        </p:spPr>
        <p:txBody>
          <a:bodyPr>
            <a:noAutofit/>
          </a:bodyPr>
          <a:lstStyle/>
          <a:p>
            <a:pPr>
              <a:spcBef>
                <a:spcPts val="1000"/>
              </a:spcBef>
            </a:pPr>
            <a:r>
              <a:rPr lang="et-EE" sz="4000" dirty="0" err="1">
                <a:solidFill>
                  <a:srgbClr val="001CA7"/>
                </a:solidFill>
                <a:ea typeface="+mn-ea"/>
                <a:cs typeface="Times New Roman" panose="02020603050405020304" pitchFamily="18" charset="0"/>
              </a:rPr>
              <a:t>Difficulties</a:t>
            </a:r>
            <a:r>
              <a:rPr lang="en" sz="4000" dirty="0">
                <a:solidFill>
                  <a:srgbClr val="001CA7"/>
                </a:solidFill>
                <a:ea typeface="+mn-ea"/>
                <a:cs typeface="Times New Roman" panose="02020603050405020304" pitchFamily="18" charset="0"/>
              </a:rPr>
              <a:t> with covering living expenses </a:t>
            </a:r>
            <a:r>
              <a:rPr lang="et-EE" sz="4000" dirty="0" err="1">
                <a:solidFill>
                  <a:srgbClr val="001CA7"/>
                </a:solidFill>
                <a:ea typeface="+mn-ea"/>
                <a:cs typeface="Times New Roman" panose="02020603050405020304" pitchFamily="18" charset="0"/>
              </a:rPr>
              <a:t>has</a:t>
            </a:r>
            <a:r>
              <a:rPr lang="et-EE" sz="4000" dirty="0">
                <a:solidFill>
                  <a:srgbClr val="001CA7"/>
                </a:solidFill>
                <a:ea typeface="+mn-ea"/>
                <a:cs typeface="Times New Roman" panose="02020603050405020304" pitchFamily="18" charset="0"/>
              </a:rPr>
              <a:t> </a:t>
            </a:r>
            <a:r>
              <a:rPr lang="et-EE" sz="4000" dirty="0" err="1">
                <a:solidFill>
                  <a:srgbClr val="001CA7"/>
                </a:solidFill>
                <a:ea typeface="+mn-ea"/>
                <a:cs typeface="Times New Roman" panose="02020603050405020304" pitchFamily="18" charset="0"/>
              </a:rPr>
              <a:t>been</a:t>
            </a:r>
            <a:r>
              <a:rPr lang="et-EE" sz="4000" dirty="0">
                <a:solidFill>
                  <a:srgbClr val="001CA7"/>
                </a:solidFill>
                <a:ea typeface="+mn-ea"/>
                <a:cs typeface="Times New Roman" panose="02020603050405020304" pitchFamily="18" charset="0"/>
              </a:rPr>
              <a:t> </a:t>
            </a:r>
            <a:r>
              <a:rPr lang="et-EE" sz="4000" dirty="0" err="1">
                <a:solidFill>
                  <a:srgbClr val="001CA7"/>
                </a:solidFill>
                <a:ea typeface="+mn-ea"/>
                <a:cs typeface="Times New Roman" panose="02020603050405020304" pitchFamily="18" charset="0"/>
              </a:rPr>
              <a:t>limiting</a:t>
            </a:r>
            <a:r>
              <a:rPr lang="et-EE" sz="4000" dirty="0">
                <a:solidFill>
                  <a:srgbClr val="001CA7"/>
                </a:solidFill>
                <a:ea typeface="+mn-ea"/>
                <a:cs typeface="Times New Roman" panose="02020603050405020304" pitchFamily="18" charset="0"/>
              </a:rPr>
              <a:t> </a:t>
            </a:r>
            <a:r>
              <a:rPr lang="en" sz="4000" dirty="0">
                <a:solidFill>
                  <a:srgbClr val="001CA7"/>
                </a:solidFill>
                <a:ea typeface="+mn-ea"/>
                <a:cs typeface="Times New Roman" panose="02020603050405020304" pitchFamily="18" charset="0"/>
              </a:rPr>
              <a:t>access to higher education</a:t>
            </a:r>
            <a:endParaRPr lang="et-EE" sz="4000" dirty="0">
              <a:solidFill>
                <a:srgbClr val="001CA7"/>
              </a:solidFill>
              <a:ea typeface="+mn-ea"/>
              <a:cs typeface="Times New Roman" panose="02020603050405020304" pitchFamily="18" charset="0"/>
            </a:endParaRPr>
          </a:p>
        </p:txBody>
      </p:sp>
      <p:sp>
        <p:nvSpPr>
          <p:cNvPr id="3" name="Ristkülik 2"/>
          <p:cNvSpPr/>
          <p:nvPr/>
        </p:nvSpPr>
        <p:spPr>
          <a:xfrm>
            <a:off x="908049" y="5666151"/>
            <a:ext cx="8449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7864043" y="1603758"/>
            <a:ext cx="2578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el 5"/>
          <p:cNvGraphicFramePr>
            <a:graphicFrameLocks noGrp="1"/>
          </p:cNvGraphicFramePr>
          <p:nvPr>
            <p:extLst>
              <p:ext uri="{D42A27DB-BD31-4B8C-83A1-F6EECF244321}">
                <p14:modId xmlns:p14="http://schemas.microsoft.com/office/powerpoint/2010/main" val="1466153554"/>
              </p:ext>
            </p:extLst>
          </p:nvPr>
        </p:nvGraphicFramePr>
        <p:xfrm>
          <a:off x="613913" y="2465988"/>
          <a:ext cx="5658550" cy="2237178"/>
        </p:xfrm>
        <a:graphic>
          <a:graphicData uri="http://schemas.openxmlformats.org/drawingml/2006/table">
            <a:tbl>
              <a:tblPr firstRow="1" firstCol="1" bandRow="1">
                <a:tableStyleId>{2D5ABB26-0587-4C30-8999-92F81FD0307C}</a:tableStyleId>
              </a:tblPr>
              <a:tblGrid>
                <a:gridCol w="2871565">
                  <a:extLst>
                    <a:ext uri="{9D8B030D-6E8A-4147-A177-3AD203B41FA5}">
                      <a16:colId xmlns:a16="http://schemas.microsoft.com/office/drawing/2014/main" val="3768189197"/>
                    </a:ext>
                  </a:extLst>
                </a:gridCol>
                <a:gridCol w="2786985">
                  <a:extLst>
                    <a:ext uri="{9D8B030D-6E8A-4147-A177-3AD203B41FA5}">
                      <a16:colId xmlns:a16="http://schemas.microsoft.com/office/drawing/2014/main" val="4214576171"/>
                    </a:ext>
                  </a:extLst>
                </a:gridCol>
              </a:tblGrid>
              <a:tr h="449334">
                <a:tc>
                  <a:txBody>
                    <a:bodyPr/>
                    <a:lstStyle/>
                    <a:p>
                      <a:pPr algn="ctr"/>
                      <a:r>
                        <a:rPr lang="en" sz="1800" b="1" dirty="0">
                          <a:solidFill>
                            <a:schemeClr val="bg1"/>
                          </a:solidFill>
                          <a:effectLst/>
                          <a:latin typeface="Arial" panose="020B0604020202020204" pitchFamily="34" charset="0"/>
                          <a:cs typeface="Arial" panose="020B0604020202020204" pitchFamily="34" charset="0"/>
                        </a:rPr>
                        <a:t>2013-202</a:t>
                      </a:r>
                      <a:r>
                        <a:rPr lang="et-EE" sz="1800" b="1" dirty="0">
                          <a:solidFill>
                            <a:schemeClr val="bg1"/>
                          </a:solidFill>
                          <a:effectLst/>
                          <a:latin typeface="Arial" panose="020B0604020202020204" pitchFamily="34" charset="0"/>
                          <a:cs typeface="Arial" panose="020B0604020202020204" pitchFamily="34" charset="0"/>
                        </a:rPr>
                        <a:t>3</a:t>
                      </a:r>
                      <a:endParaRPr lang="et-EE"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3C51BC"/>
                    </a:solidFill>
                  </a:tcPr>
                </a:tc>
                <a:tc>
                  <a:txBody>
                    <a:bodyPr/>
                    <a:lstStyle/>
                    <a:p>
                      <a:pPr algn="ctr"/>
                      <a:r>
                        <a:rPr lang="et-EE" sz="1800" b="1" dirty="0" err="1">
                          <a:solidFill>
                            <a:schemeClr val="bg1"/>
                          </a:solidFill>
                          <a:effectLst/>
                          <a:latin typeface="Arial" panose="020B0604020202020204" pitchFamily="34" charset="0"/>
                          <a:cs typeface="Arial" panose="020B0604020202020204" pitchFamily="34" charset="0"/>
                        </a:rPr>
                        <a:t>From</a:t>
                      </a:r>
                      <a:r>
                        <a:rPr lang="et-EE" sz="1800" b="1" dirty="0">
                          <a:solidFill>
                            <a:schemeClr val="bg1"/>
                          </a:solidFill>
                          <a:effectLst/>
                          <a:latin typeface="Arial" panose="020B0604020202020204" pitchFamily="34" charset="0"/>
                          <a:cs typeface="Arial" panose="020B0604020202020204" pitchFamily="34" charset="0"/>
                        </a:rPr>
                        <a:t> 2023/2024</a:t>
                      </a:r>
                      <a:endParaRPr lang="et-EE"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3C51BC"/>
                    </a:solidFill>
                  </a:tcPr>
                </a:tc>
                <a:extLst>
                  <a:ext uri="{0D108BD9-81ED-4DB2-BD59-A6C34878D82A}">
                    <a16:rowId xmlns:a16="http://schemas.microsoft.com/office/drawing/2014/main" val="2861643495"/>
                  </a:ext>
                </a:extLst>
              </a:tr>
              <a:tr h="595948">
                <a:tc>
                  <a:txBody>
                    <a:bodyPr/>
                    <a:lstStyle/>
                    <a:p>
                      <a:pPr algn="ctr"/>
                      <a:r>
                        <a:rPr lang="en" sz="1800" dirty="0">
                          <a:solidFill>
                            <a:schemeClr val="bg1"/>
                          </a:solidFill>
                          <a:effectLst/>
                          <a:latin typeface="Arial" panose="020B0604020202020204" pitchFamily="34" charset="0"/>
                          <a:cs typeface="Arial" panose="020B0604020202020204" pitchFamily="34" charset="0"/>
                        </a:rPr>
                        <a:t>220 </a:t>
                      </a:r>
                      <a:r>
                        <a:rPr lang="et-EE" sz="1800" dirty="0">
                          <a:solidFill>
                            <a:schemeClr val="bg1"/>
                          </a:solidFill>
                          <a:effectLst/>
                          <a:latin typeface="Arial" panose="020B0604020202020204" pitchFamily="34" charset="0"/>
                          <a:cs typeface="Arial" panose="020B0604020202020204" pitchFamily="34" charset="0"/>
                        </a:rPr>
                        <a:t>EUR</a:t>
                      </a:r>
                      <a:endParaRPr lang="et-EE"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3C51BC"/>
                    </a:solidFill>
                  </a:tcPr>
                </a:tc>
                <a:tc>
                  <a:txBody>
                    <a:bodyPr/>
                    <a:lstStyle/>
                    <a:p>
                      <a:pPr algn="ctr"/>
                      <a:r>
                        <a:rPr lang="et-EE" sz="1800" dirty="0">
                          <a:solidFill>
                            <a:schemeClr val="bg1"/>
                          </a:solidFill>
                          <a:effectLst/>
                          <a:latin typeface="Arial" panose="020B0604020202020204" pitchFamily="34" charset="0"/>
                          <a:cs typeface="Arial" panose="020B0604020202020204" pitchFamily="34" charset="0"/>
                        </a:rPr>
                        <a:t>440 EUR</a:t>
                      </a:r>
                      <a:endParaRPr lang="et-EE"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3C51BC"/>
                    </a:solidFill>
                  </a:tcPr>
                </a:tc>
                <a:extLst>
                  <a:ext uri="{0D108BD9-81ED-4DB2-BD59-A6C34878D82A}">
                    <a16:rowId xmlns:a16="http://schemas.microsoft.com/office/drawing/2014/main" val="703282140"/>
                  </a:ext>
                </a:extLst>
              </a:tr>
              <a:tr h="595948">
                <a:tc>
                  <a:txBody>
                    <a:bodyPr/>
                    <a:lstStyle/>
                    <a:p>
                      <a:pPr algn="ctr"/>
                      <a:r>
                        <a:rPr lang="en" sz="1800" dirty="0">
                          <a:solidFill>
                            <a:schemeClr val="bg1"/>
                          </a:solidFill>
                          <a:effectLst/>
                          <a:latin typeface="Arial" panose="020B0604020202020204" pitchFamily="34" charset="0"/>
                          <a:cs typeface="Arial" panose="020B0604020202020204" pitchFamily="34" charset="0"/>
                        </a:rPr>
                        <a:t>135 </a:t>
                      </a:r>
                      <a:r>
                        <a:rPr lang="et-EE" sz="1800" dirty="0">
                          <a:solidFill>
                            <a:schemeClr val="bg1"/>
                          </a:solidFill>
                          <a:effectLst/>
                          <a:latin typeface="Arial" panose="020B0604020202020204" pitchFamily="34" charset="0"/>
                          <a:cs typeface="Arial" panose="020B0604020202020204" pitchFamily="34" charset="0"/>
                        </a:rPr>
                        <a:t>EUR</a:t>
                      </a:r>
                      <a:endParaRPr lang="et-EE"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3C51BC"/>
                    </a:solidFill>
                  </a:tcPr>
                </a:tc>
                <a:tc>
                  <a:txBody>
                    <a:bodyPr/>
                    <a:lstStyle/>
                    <a:p>
                      <a:pPr algn="ctr"/>
                      <a:r>
                        <a:rPr lang="et-E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270 EUR</a:t>
                      </a:r>
                      <a:endParaRPr lang="et-EE"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3C51BC"/>
                    </a:solidFill>
                  </a:tcPr>
                </a:tc>
                <a:extLst>
                  <a:ext uri="{0D108BD9-81ED-4DB2-BD59-A6C34878D82A}">
                    <a16:rowId xmlns:a16="http://schemas.microsoft.com/office/drawing/2014/main" val="106566325"/>
                  </a:ext>
                </a:extLst>
              </a:tr>
              <a:tr h="595948">
                <a:tc>
                  <a:txBody>
                    <a:bodyPr/>
                    <a:lstStyle/>
                    <a:p>
                      <a:pPr algn="ctr"/>
                      <a:r>
                        <a:rPr lang="en" sz="1800" dirty="0">
                          <a:solidFill>
                            <a:schemeClr val="bg1"/>
                          </a:solidFill>
                          <a:effectLst/>
                          <a:latin typeface="Arial" panose="020B0604020202020204" pitchFamily="34" charset="0"/>
                          <a:cs typeface="Arial" panose="020B0604020202020204" pitchFamily="34" charset="0"/>
                        </a:rPr>
                        <a:t>75 </a:t>
                      </a:r>
                      <a:r>
                        <a:rPr lang="et-EE" sz="1800" dirty="0">
                          <a:solidFill>
                            <a:schemeClr val="bg1"/>
                          </a:solidFill>
                          <a:effectLst/>
                          <a:latin typeface="Arial" panose="020B0604020202020204" pitchFamily="34" charset="0"/>
                          <a:cs typeface="Arial" panose="020B0604020202020204" pitchFamily="34" charset="0"/>
                        </a:rPr>
                        <a:t>EUR</a:t>
                      </a:r>
                      <a:endParaRPr lang="et-EE"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C51BC"/>
                    </a:solidFill>
                  </a:tcPr>
                </a:tc>
                <a:tc>
                  <a:txBody>
                    <a:bodyPr/>
                    <a:lstStyle/>
                    <a:p>
                      <a:pPr algn="ctr"/>
                      <a:r>
                        <a:rPr lang="et-E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150 EUR</a:t>
                      </a:r>
                      <a:endParaRPr lang="et-EE"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C51BC"/>
                    </a:solidFill>
                  </a:tcPr>
                </a:tc>
                <a:extLst>
                  <a:ext uri="{0D108BD9-81ED-4DB2-BD59-A6C34878D82A}">
                    <a16:rowId xmlns:a16="http://schemas.microsoft.com/office/drawing/2014/main" val="1580294420"/>
                  </a:ext>
                </a:extLst>
              </a:tr>
            </a:tbl>
          </a:graphicData>
        </a:graphic>
      </p:graphicFrame>
      <p:sp>
        <p:nvSpPr>
          <p:cNvPr id="7" name="Rectangle 2"/>
          <p:cNvSpPr>
            <a:spLocks noChangeArrowheads="1"/>
          </p:cNvSpPr>
          <p:nvPr/>
        </p:nvSpPr>
        <p:spPr bwMode="auto">
          <a:xfrm>
            <a:off x="454494" y="4755450"/>
            <a:ext cx="74095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 altLang="et-EE" sz="11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Source: RES (2021). In Estonia, 220.5 euros per month is considered the minimum living wage.</a:t>
            </a:r>
            <a:endParaRPr kumimoji="0" lang="et-EE" altLang="et-E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p:cNvSpPr txBox="1"/>
          <p:nvPr/>
        </p:nvSpPr>
        <p:spPr>
          <a:xfrm>
            <a:off x="7283117" y="1928576"/>
            <a:ext cx="441157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Need-based study grants intended to cover living expenses </a:t>
            </a:r>
            <a:r>
              <a:rPr kumimoji="0" lang="et-E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have </a:t>
            </a:r>
            <a:r>
              <a:rPr kumimoji="0" lang="et-EE"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been</a:t>
            </a:r>
            <a:r>
              <a:rPr kumimoji="0" lang="e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small and a relatively small proportion of students (24%)</a:t>
            </a:r>
            <a:r>
              <a:rPr kumimoji="0" lang="et-E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are </a:t>
            </a:r>
            <a:r>
              <a:rPr kumimoji="0" lang="et-EE"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eligible</a:t>
            </a:r>
            <a:endParaRPr kumimoji="0" lang="e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terms of the student loan are </a:t>
            </a:r>
            <a:r>
              <a:rPr kumimoji="0" lang="et-EE"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still</a:t>
            </a:r>
            <a:r>
              <a:rPr kumimoji="0" lang="et-E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unfavorable</a:t>
            </a:r>
            <a:r>
              <a:rPr kumimoji="0" lang="et-E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Average expenses for a non-working student 576 euros per month (Eurostudent 2021)</a:t>
            </a:r>
          </a:p>
        </p:txBody>
      </p:sp>
      <p:sp>
        <p:nvSpPr>
          <p:cNvPr id="2" name="Ristkülik 1"/>
          <p:cNvSpPr/>
          <p:nvPr/>
        </p:nvSpPr>
        <p:spPr>
          <a:xfrm>
            <a:off x="613913" y="1913567"/>
            <a:ext cx="4262705"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 altLang="et-EE" b="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Need-based grant amounts </a:t>
            </a:r>
            <a:r>
              <a:rPr lang="et-EE" altLang="et-EE" dirty="0">
                <a:latin typeface="Arial" panose="020B0604020202020204" pitchFamily="34" charset="0"/>
                <a:ea typeface="Calibri" panose="020F0502020204030204" pitchFamily="34" charset="0"/>
                <a:cs typeface="Arial" panose="020B0604020202020204" pitchFamily="34" charset="0"/>
              </a:rPr>
              <a:t>2013-</a:t>
            </a:r>
            <a:r>
              <a:rPr kumimoji="0" lang="en" altLang="et-EE" b="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202</a:t>
            </a:r>
            <a:r>
              <a:rPr lang="et-EE" altLang="et-EE" dirty="0">
                <a:latin typeface="Arial" panose="020B0604020202020204" pitchFamily="34" charset="0"/>
                <a:ea typeface="Calibri" panose="020F0502020204030204" pitchFamily="34" charset="0"/>
                <a:cs typeface="Arial" panose="020B0604020202020204" pitchFamily="34" charset="0"/>
              </a:rPr>
              <a:t>2</a:t>
            </a:r>
            <a:endParaRPr kumimoji="0" lang="et-EE" altLang="et-EE" sz="28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23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688D75F6-DC42-4EBA-9E5F-AE8762E29AA9}"/>
              </a:ext>
            </a:extLst>
          </p:cNvPr>
          <p:cNvSpPr>
            <a:spLocks noGrp="1"/>
          </p:cNvSpPr>
          <p:nvPr>
            <p:ph sz="half" idx="1"/>
          </p:nvPr>
        </p:nvSpPr>
        <p:spPr/>
        <p:txBody>
          <a:bodyPr/>
          <a:lstStyle/>
          <a:p>
            <a:endParaRPr lang="et-EE"/>
          </a:p>
        </p:txBody>
      </p:sp>
      <p:sp>
        <p:nvSpPr>
          <p:cNvPr id="3" name="Sisu kohatäide 2">
            <a:extLst>
              <a:ext uri="{FF2B5EF4-FFF2-40B4-BE49-F238E27FC236}">
                <a16:creationId xmlns:a16="http://schemas.microsoft.com/office/drawing/2014/main" id="{EA03CFA8-797A-42E2-9A2D-C21276B5EBF0}"/>
              </a:ext>
            </a:extLst>
          </p:cNvPr>
          <p:cNvSpPr>
            <a:spLocks noGrp="1"/>
          </p:cNvSpPr>
          <p:nvPr>
            <p:ph sz="half" idx="2"/>
          </p:nvPr>
        </p:nvSpPr>
        <p:spPr>
          <a:xfrm>
            <a:off x="7453259" y="2471738"/>
            <a:ext cx="4150760" cy="2576512"/>
          </a:xfrm>
        </p:spPr>
        <p:txBody>
          <a:bodyPr>
            <a:normAutofit lnSpcReduction="10000"/>
          </a:bodyPr>
          <a:lstStyle/>
          <a:p>
            <a:pPr marL="0" indent="0">
              <a:buNone/>
            </a:pPr>
            <a:endParaRPr lang="et-EE" sz="3200" dirty="0">
              <a:solidFill>
                <a:srgbClr val="001CA7"/>
              </a:solidFill>
              <a:latin typeface="+mj-lt"/>
              <a:cs typeface="Times New Roman" panose="02020603050405020304" pitchFamily="18" charset="0"/>
            </a:endParaRPr>
          </a:p>
          <a:p>
            <a:pPr marL="0" indent="0">
              <a:buNone/>
            </a:pPr>
            <a:r>
              <a:rPr lang="en" sz="3200" dirty="0">
                <a:solidFill>
                  <a:srgbClr val="001CA7"/>
                </a:solidFill>
                <a:latin typeface="+mj-lt"/>
                <a:cs typeface="Times New Roman" panose="02020603050405020304" pitchFamily="18" charset="0"/>
              </a:rPr>
              <a:t>The lack of family support (and studying in another city) correlates with the intensity of work</a:t>
            </a:r>
          </a:p>
          <a:p>
            <a:pPr marL="0" indent="0">
              <a:buNone/>
            </a:pPr>
            <a:endParaRPr lang="et-EE" sz="3200" dirty="0">
              <a:solidFill>
                <a:srgbClr val="001CA7"/>
              </a:solidFill>
              <a:latin typeface="+mj-lt"/>
              <a:cs typeface="Times New Roman" panose="02020603050405020304" pitchFamily="18" charset="0"/>
            </a:endParaRPr>
          </a:p>
          <a:p>
            <a:pPr marL="0" indent="0">
              <a:buNone/>
            </a:pPr>
            <a:endParaRPr lang="et-EE" sz="3200" dirty="0">
              <a:solidFill>
                <a:srgbClr val="001CA7"/>
              </a:solidFill>
              <a:latin typeface="+mj-lt"/>
              <a:cs typeface="Times New Roman" panose="02020603050405020304" pitchFamily="18" charset="0"/>
            </a:endParaRPr>
          </a:p>
        </p:txBody>
      </p:sp>
      <p:pic>
        <p:nvPicPr>
          <p:cNvPr id="5" name="Picture 1756925387">
            <a:extLst>
              <a:ext uri="{FF2B5EF4-FFF2-40B4-BE49-F238E27FC236}">
                <a16:creationId xmlns:a16="http://schemas.microsoft.com/office/drawing/2014/main" id="{975C191D-84BC-4E05-A0AA-B78E59B7E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6" y="0"/>
            <a:ext cx="6718592" cy="6718592"/>
          </a:xfrm>
          <a:prstGeom prst="rect">
            <a:avLst/>
          </a:prstGeom>
        </p:spPr>
      </p:pic>
      <p:sp>
        <p:nvSpPr>
          <p:cNvPr id="6" name="TextBox 5">
            <a:extLst>
              <a:ext uri="{FF2B5EF4-FFF2-40B4-BE49-F238E27FC236}">
                <a16:creationId xmlns:a16="http://schemas.microsoft.com/office/drawing/2014/main" id="{CBE09080-5505-4B6C-81C7-4C337641EA36}"/>
              </a:ext>
            </a:extLst>
          </p:cNvPr>
          <p:cNvSpPr txBox="1"/>
          <p:nvPr/>
        </p:nvSpPr>
        <p:spPr>
          <a:xfrm>
            <a:off x="92467" y="6575461"/>
            <a:ext cx="3041151" cy="261610"/>
          </a:xfrm>
          <a:prstGeom prst="rect">
            <a:avLst/>
          </a:prstGeom>
          <a:noFill/>
        </p:spPr>
        <p:txBody>
          <a:bodyPr wrap="square" rtlCol="0">
            <a:spAutoFit/>
          </a:bodyPr>
          <a:lstStyle/>
          <a:p>
            <a:r>
              <a:rPr lang="en" sz="1100" dirty="0"/>
              <a:t>Source : Eurostudent VII</a:t>
            </a:r>
            <a:r>
              <a:rPr lang="et-EE" sz="1100" dirty="0"/>
              <a:t>; K. Põder et </a:t>
            </a:r>
            <a:r>
              <a:rPr lang="et-EE" sz="1100" dirty="0" err="1"/>
              <a:t>al</a:t>
            </a:r>
            <a:r>
              <a:rPr lang="et-EE" sz="1100" dirty="0"/>
              <a:t> (2023)</a:t>
            </a:r>
          </a:p>
        </p:txBody>
      </p:sp>
      <p:sp>
        <p:nvSpPr>
          <p:cNvPr id="4" name="Sisu kohatäide 2">
            <a:extLst>
              <a:ext uri="{FF2B5EF4-FFF2-40B4-BE49-F238E27FC236}">
                <a16:creationId xmlns:a16="http://schemas.microsoft.com/office/drawing/2014/main" id="{55AD1D06-D361-31C5-4DCE-2E9EB1DB9FE9}"/>
              </a:ext>
            </a:extLst>
          </p:cNvPr>
          <p:cNvSpPr txBox="1">
            <a:spLocks/>
          </p:cNvSpPr>
          <p:nvPr/>
        </p:nvSpPr>
        <p:spPr>
          <a:xfrm>
            <a:off x="7453259" y="109538"/>
            <a:ext cx="4150760" cy="2576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t-EE" sz="3600" dirty="0">
              <a:solidFill>
                <a:srgbClr val="001CA7"/>
              </a:solidFill>
              <a:latin typeface="+mj-lt"/>
              <a:cs typeface="Times New Roman" panose="02020603050405020304" pitchFamily="18" charset="0"/>
            </a:endParaRPr>
          </a:p>
          <a:p>
            <a:pPr marL="0" indent="0">
              <a:buFont typeface="Arial" panose="020B0604020202020204" pitchFamily="34" charset="0"/>
              <a:buNone/>
            </a:pPr>
            <a:r>
              <a:rPr lang="et-EE" sz="3600" dirty="0" err="1">
                <a:solidFill>
                  <a:srgbClr val="001CA7"/>
                </a:solidFill>
                <a:latin typeface="+mj-lt"/>
                <a:cs typeface="Times New Roman" panose="02020603050405020304" pitchFamily="18" charset="0"/>
              </a:rPr>
              <a:t>Is</a:t>
            </a:r>
            <a:r>
              <a:rPr lang="et-EE" sz="3600" dirty="0">
                <a:solidFill>
                  <a:srgbClr val="001CA7"/>
                </a:solidFill>
                <a:latin typeface="+mj-lt"/>
                <a:cs typeface="Times New Roman" panose="02020603050405020304" pitchFamily="18" charset="0"/>
              </a:rPr>
              <a:t> </a:t>
            </a:r>
            <a:r>
              <a:rPr lang="et-EE" sz="3600" dirty="0" err="1">
                <a:solidFill>
                  <a:srgbClr val="001CA7"/>
                </a:solidFill>
                <a:latin typeface="+mj-lt"/>
                <a:cs typeface="Times New Roman" panose="02020603050405020304" pitchFamily="18" charset="0"/>
              </a:rPr>
              <a:t>working</a:t>
            </a:r>
            <a:r>
              <a:rPr lang="et-EE" sz="3600" dirty="0">
                <a:solidFill>
                  <a:srgbClr val="001CA7"/>
                </a:solidFill>
                <a:latin typeface="+mj-lt"/>
                <a:cs typeface="Times New Roman" panose="02020603050405020304" pitchFamily="18" charset="0"/>
              </a:rPr>
              <a:t> </a:t>
            </a:r>
            <a:r>
              <a:rPr lang="et-EE" sz="3600" dirty="0" err="1">
                <a:solidFill>
                  <a:srgbClr val="001CA7"/>
                </a:solidFill>
                <a:latin typeface="+mj-lt"/>
                <a:cs typeface="Times New Roman" panose="02020603050405020304" pitchFamily="18" charset="0"/>
              </a:rPr>
              <a:t>opportunity-based</a:t>
            </a:r>
            <a:r>
              <a:rPr lang="et-EE" sz="3600" dirty="0">
                <a:solidFill>
                  <a:srgbClr val="001CA7"/>
                </a:solidFill>
                <a:latin typeface="+mj-lt"/>
                <a:cs typeface="Times New Roman" panose="02020603050405020304" pitchFamily="18" charset="0"/>
              </a:rPr>
              <a:t> </a:t>
            </a:r>
            <a:r>
              <a:rPr lang="et-EE" sz="3600" dirty="0" err="1">
                <a:solidFill>
                  <a:srgbClr val="001CA7"/>
                </a:solidFill>
                <a:latin typeface="+mj-lt"/>
                <a:cs typeface="Times New Roman" panose="02020603050405020304" pitchFamily="18" charset="0"/>
              </a:rPr>
              <a:t>or</a:t>
            </a:r>
            <a:r>
              <a:rPr lang="et-EE" sz="3600" dirty="0">
                <a:solidFill>
                  <a:srgbClr val="001CA7"/>
                </a:solidFill>
                <a:latin typeface="+mj-lt"/>
                <a:cs typeface="Times New Roman" panose="02020603050405020304" pitchFamily="18" charset="0"/>
              </a:rPr>
              <a:t> need-</a:t>
            </a:r>
            <a:r>
              <a:rPr lang="et-EE" sz="3600" dirty="0" err="1">
                <a:solidFill>
                  <a:srgbClr val="001CA7"/>
                </a:solidFill>
                <a:latin typeface="+mj-lt"/>
                <a:cs typeface="Times New Roman" panose="02020603050405020304" pitchFamily="18" charset="0"/>
              </a:rPr>
              <a:t>based</a:t>
            </a:r>
            <a:r>
              <a:rPr lang="et-EE" sz="3600" dirty="0">
                <a:solidFill>
                  <a:srgbClr val="001CA7"/>
                </a:solidFill>
                <a:latin typeface="+mj-lt"/>
                <a:cs typeface="Times New Roman" panose="02020603050405020304" pitchFamily="18" charset="0"/>
              </a:rPr>
              <a:t>?</a:t>
            </a:r>
            <a:endParaRPr lang="en" sz="3600" dirty="0">
              <a:solidFill>
                <a:srgbClr val="001CA7"/>
              </a:solidFill>
              <a:latin typeface="+mj-lt"/>
              <a:cs typeface="Times New Roman" panose="02020603050405020304" pitchFamily="18" charset="0"/>
            </a:endParaRPr>
          </a:p>
          <a:p>
            <a:pPr marL="0" indent="0">
              <a:buFont typeface="Arial" panose="020B0604020202020204" pitchFamily="34" charset="0"/>
              <a:buNone/>
            </a:pPr>
            <a:endParaRPr lang="et-EE" sz="3600" dirty="0">
              <a:solidFill>
                <a:srgbClr val="001CA7"/>
              </a:solidFill>
              <a:latin typeface="+mj-lt"/>
              <a:cs typeface="Times New Roman" panose="02020603050405020304" pitchFamily="18" charset="0"/>
            </a:endParaRPr>
          </a:p>
          <a:p>
            <a:pPr marL="0" indent="0">
              <a:buFont typeface="Arial" panose="020B0604020202020204" pitchFamily="34" charset="0"/>
              <a:buNone/>
            </a:pPr>
            <a:endParaRPr lang="et-EE" sz="3600" dirty="0">
              <a:solidFill>
                <a:srgbClr val="001CA7"/>
              </a:solidFill>
              <a:latin typeface="+mj-lt"/>
              <a:cs typeface="Times New Roman" panose="02020603050405020304" pitchFamily="18" charset="0"/>
            </a:endParaRPr>
          </a:p>
        </p:txBody>
      </p:sp>
    </p:spTree>
    <p:extLst>
      <p:ext uri="{BB962C8B-B14F-4D97-AF65-F5344CB8AC3E}">
        <p14:creationId xmlns:p14="http://schemas.microsoft.com/office/powerpoint/2010/main" val="46516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10338" y="646331"/>
            <a:ext cx="10445750" cy="1177097"/>
          </a:xfrm>
        </p:spPr>
        <p:txBody>
          <a:bodyPr>
            <a:noAutofit/>
          </a:bodyPr>
          <a:lstStyle/>
          <a:p>
            <a:pPr>
              <a:spcBef>
                <a:spcPts val="1000"/>
              </a:spcBef>
            </a:pPr>
            <a:r>
              <a:rPr lang="en-US" sz="3200" dirty="0">
                <a:solidFill>
                  <a:srgbClr val="001CA7"/>
                </a:solidFill>
                <a:ea typeface="+mn-ea"/>
                <a:cs typeface="Times New Roman" panose="02020603050405020304" pitchFamily="18" charset="0"/>
              </a:rPr>
              <a:t>The impact of higher education on wages </a:t>
            </a:r>
            <a:r>
              <a:rPr lang="et-EE" sz="3200" dirty="0" err="1">
                <a:solidFill>
                  <a:srgbClr val="001CA7"/>
                </a:solidFill>
                <a:ea typeface="+mn-ea"/>
                <a:cs typeface="Times New Roman" panose="02020603050405020304" pitchFamily="18" charset="0"/>
              </a:rPr>
              <a:t>does</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not</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fully</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appear</a:t>
            </a:r>
            <a:r>
              <a:rPr lang="et-EE" sz="3200" dirty="0">
                <a:solidFill>
                  <a:srgbClr val="001CA7"/>
                </a:solidFill>
                <a:ea typeface="+mn-ea"/>
                <a:cs typeface="Times New Roman" panose="02020603050405020304" pitchFamily="18" charset="0"/>
              </a:rPr>
              <a:t> in </a:t>
            </a:r>
            <a:r>
              <a:rPr lang="et-EE" sz="3200" dirty="0" err="1">
                <a:solidFill>
                  <a:srgbClr val="001CA7"/>
                </a:solidFill>
                <a:ea typeface="+mn-ea"/>
                <a:cs typeface="Times New Roman" panose="02020603050405020304" pitchFamily="18" charset="0"/>
              </a:rPr>
              <a:t>statistics</a:t>
            </a:r>
            <a:r>
              <a:rPr lang="et-EE" sz="3200" dirty="0">
                <a:solidFill>
                  <a:srgbClr val="001CA7"/>
                </a:solidFill>
                <a:ea typeface="+mn-ea"/>
                <a:cs typeface="Times New Roman" panose="02020603050405020304" pitchFamily="18" charset="0"/>
              </a:rPr>
              <a:t> – </a:t>
            </a:r>
            <a:r>
              <a:rPr lang="et-EE" sz="3200" dirty="0" err="1">
                <a:solidFill>
                  <a:srgbClr val="001CA7"/>
                </a:solidFill>
                <a:ea typeface="+mn-ea"/>
                <a:cs typeface="Times New Roman" panose="02020603050405020304" pitchFamily="18" charset="0"/>
              </a:rPr>
              <a:t>wage</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premium</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might</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be</a:t>
            </a:r>
            <a:r>
              <a:rPr lang="et-EE" sz="3200" dirty="0">
                <a:solidFill>
                  <a:srgbClr val="001CA7"/>
                </a:solidFill>
                <a:ea typeface="+mn-ea"/>
                <a:cs typeface="Times New Roman" panose="02020603050405020304" pitchFamily="18" charset="0"/>
              </a:rPr>
              <a:t> </a:t>
            </a:r>
            <a:r>
              <a:rPr lang="et-EE" sz="3200" dirty="0" err="1">
                <a:solidFill>
                  <a:srgbClr val="001CA7"/>
                </a:solidFill>
                <a:ea typeface="+mn-ea"/>
                <a:cs typeface="Times New Roman" panose="02020603050405020304" pitchFamily="18" charset="0"/>
              </a:rPr>
              <a:t>underestimated</a:t>
            </a:r>
            <a:endParaRPr lang="et-EE" sz="3200" dirty="0">
              <a:solidFill>
                <a:srgbClr val="001CA7"/>
              </a:solidFill>
              <a:ea typeface="+mn-ea"/>
              <a:cs typeface="Times New Roman" panose="02020603050405020304" pitchFamily="18" charset="0"/>
            </a:endParaRPr>
          </a:p>
        </p:txBody>
      </p:sp>
      <p:sp>
        <p:nvSpPr>
          <p:cNvPr id="5" name="Rectangle 2"/>
          <p:cNvSpPr>
            <a:spLocks noChangeArrowheads="1"/>
          </p:cNvSpPr>
          <p:nvPr/>
        </p:nvSpPr>
        <p:spPr bwMode="auto">
          <a:xfrm>
            <a:off x="1083733" y="23317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Objekt 5" descr="Chart&#10;&#10;&#10;&#10;&#10;&#10;&#10;&#10;&#10;&#10;&#10;&#10;&#10;&#10;&#10;&#10;&#10;&#10;&#10;&#10;&#10;&#10;&#10;&#10;&#10;&#10;&#10;&#10;&#10;&#10;&#10;&#10;Description automatically generated"/>
          <p:cNvGraphicFramePr>
            <a:graphicFrameLocks noChangeAspect="1"/>
          </p:cNvGraphicFramePr>
          <p:nvPr/>
        </p:nvGraphicFramePr>
        <p:xfrm>
          <a:off x="2116666" y="1836543"/>
          <a:ext cx="6390217" cy="3822603"/>
        </p:xfrm>
        <a:graphic>
          <a:graphicData uri="http://schemas.openxmlformats.org/presentationml/2006/ole">
            <mc:AlternateContent xmlns:mc="http://schemas.openxmlformats.org/markup-compatibility/2006">
              <mc:Choice xmlns:v="urn:schemas-microsoft-com:vml" Requires="v">
                <p:oleObj name="Rasterpilt" r:id="rId3" imgW="8169348" imgH="4107536" progId="Paint.Picture">
                  <p:embed/>
                </p:oleObj>
              </mc:Choice>
              <mc:Fallback>
                <p:oleObj name="Rasterpilt" r:id="rId3" imgW="8169348" imgH="4107536" progId="Paint.Picture">
                  <p:embed/>
                  <p:pic>
                    <p:nvPicPr>
                      <p:cNvPr id="6" name="Objekt 5" descr="Chart&#10;&#10;&#10;&#10;&#10;&#10;&#10;&#10;&#10;&#10;&#10;&#10;&#10;&#10;&#10;&#10;&#10;&#10;&#10;&#10;&#10;&#10;&#10;&#10;&#10;&#10;&#10;&#10;&#10;&#10;&#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6" y="1836543"/>
                        <a:ext cx="6390217" cy="3822603"/>
                      </a:xfrm>
                      <a:prstGeom prst="rect">
                        <a:avLst/>
                      </a:prstGeom>
                      <a:noFill/>
                    </p:spPr>
                  </p:pic>
                </p:oleObj>
              </mc:Fallback>
            </mc:AlternateContent>
          </a:graphicData>
        </a:graphic>
      </p:graphicFrame>
      <p:sp>
        <p:nvSpPr>
          <p:cNvPr id="10" name="Ristkülik 9"/>
          <p:cNvSpPr/>
          <p:nvPr/>
        </p:nvSpPr>
        <p:spPr>
          <a:xfrm>
            <a:off x="2308143" y="5746431"/>
            <a:ext cx="7169252" cy="76944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Salary of workers with a bachelor's degree compared to those with a secondary education in the same year (secondary education =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OECD (2020)</a:t>
            </a:r>
          </a:p>
        </p:txBody>
      </p:sp>
      <p:pic>
        <p:nvPicPr>
          <p:cNvPr id="3" name="Pilt 2"/>
          <p:cNvPicPr>
            <a:picLocks noChangeAspect="1"/>
          </p:cNvPicPr>
          <p:nvPr/>
        </p:nvPicPr>
        <p:blipFill>
          <a:blip r:embed="rId5"/>
          <a:stretch>
            <a:fillRect/>
          </a:stretch>
        </p:blipFill>
        <p:spPr>
          <a:xfrm>
            <a:off x="1839313" y="1799016"/>
            <a:ext cx="7169252" cy="4014390"/>
          </a:xfrm>
          <a:prstGeom prst="rect">
            <a:avLst/>
          </a:prstGeom>
        </p:spPr>
      </p:pic>
      <p:sp>
        <p:nvSpPr>
          <p:cNvPr id="8" name="Ristkülik 7">
            <a:extLst>
              <a:ext uri="{FF2B5EF4-FFF2-40B4-BE49-F238E27FC236}">
                <a16:creationId xmlns:a16="http://schemas.microsoft.com/office/drawing/2014/main" id="{1A85AB74-B885-E38C-5886-14B7FB1D7E2F}"/>
              </a:ext>
            </a:extLst>
          </p:cNvPr>
          <p:cNvSpPr/>
          <p:nvPr/>
        </p:nvSpPr>
        <p:spPr>
          <a:xfrm>
            <a:off x="1941817" y="1851027"/>
            <a:ext cx="472610" cy="436064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t-EE" sz="1600" dirty="0" err="1">
                <a:solidFill>
                  <a:schemeClr val="tx1"/>
                </a:solidFill>
              </a:rPr>
              <a:t>Salary</a:t>
            </a:r>
            <a:r>
              <a:rPr lang="et-EE" sz="1600" dirty="0">
                <a:solidFill>
                  <a:schemeClr val="tx1"/>
                </a:solidFill>
              </a:rPr>
              <a:t> </a:t>
            </a:r>
            <a:r>
              <a:rPr lang="et-EE" sz="1600" dirty="0" err="1">
                <a:solidFill>
                  <a:schemeClr val="tx1"/>
                </a:solidFill>
              </a:rPr>
              <a:t>difference</a:t>
            </a:r>
            <a:r>
              <a:rPr lang="et-EE" sz="1600" dirty="0">
                <a:solidFill>
                  <a:schemeClr val="tx1"/>
                </a:solidFill>
              </a:rPr>
              <a:t> (</a:t>
            </a:r>
            <a:r>
              <a:rPr lang="et-EE" sz="1600" dirty="0" err="1">
                <a:solidFill>
                  <a:schemeClr val="tx1"/>
                </a:solidFill>
              </a:rPr>
              <a:t>secondary</a:t>
            </a:r>
            <a:r>
              <a:rPr lang="et-EE" sz="1600" dirty="0">
                <a:solidFill>
                  <a:schemeClr val="tx1"/>
                </a:solidFill>
              </a:rPr>
              <a:t> </a:t>
            </a:r>
            <a:r>
              <a:rPr lang="et-EE" sz="1600" dirty="0" err="1">
                <a:solidFill>
                  <a:schemeClr val="tx1"/>
                </a:solidFill>
              </a:rPr>
              <a:t>education</a:t>
            </a:r>
            <a:r>
              <a:rPr lang="et-EE" sz="1600" dirty="0">
                <a:solidFill>
                  <a:schemeClr val="tx1"/>
                </a:solidFill>
              </a:rPr>
              <a:t>= 100)</a:t>
            </a:r>
          </a:p>
        </p:txBody>
      </p:sp>
      <p:sp>
        <p:nvSpPr>
          <p:cNvPr id="11" name="Rectangle 3">
            <a:extLst>
              <a:ext uri="{FF2B5EF4-FFF2-40B4-BE49-F238E27FC236}">
                <a16:creationId xmlns:a16="http://schemas.microsoft.com/office/drawing/2014/main" id="{6FF82574-1951-BFBD-A276-F4411A8C1B44}"/>
              </a:ext>
            </a:extLst>
          </p:cNvPr>
          <p:cNvSpPr>
            <a:spLocks noChangeArrowheads="1"/>
          </p:cNvSpPr>
          <p:nvPr/>
        </p:nvSpPr>
        <p:spPr bwMode="auto">
          <a:xfrm>
            <a:off x="2178122" y="5736133"/>
            <a:ext cx="10623550"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 altLang="et-EE"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Bachelor's degree salary bonus among 25-34 year olds (secondary education = 100);</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 altLang="et-EE"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dotted diamond: 2019, dotted square: 2018, bars: 2015.</a:t>
            </a:r>
            <a:endParaRPr kumimoji="0" lang="et-EE" altLang="et-E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 altLang="et-EE"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Source: OECD (2021)</a:t>
            </a:r>
            <a:endParaRPr kumimoji="0" lang="et-EE" altLang="et-EE"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7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sz="half" idx="1"/>
          </p:nvPr>
        </p:nvSpPr>
        <p:spPr>
          <a:xfrm>
            <a:off x="1568449" y="3975652"/>
            <a:ext cx="13624523" cy="5239613"/>
          </a:xfrm>
        </p:spPr>
        <p:txBody>
          <a:bodyPr>
            <a:normAutofit/>
          </a:bodyPr>
          <a:lstStyle/>
          <a:p>
            <a:pPr marL="514350" indent="-514350">
              <a:buFont typeface="+mj-lt"/>
              <a:buAutoNum type="arabicPeriod" startAt="3"/>
            </a:pPr>
            <a:endParaRPr lang="et-EE" dirty="0"/>
          </a:p>
          <a:p>
            <a:endParaRPr lang="et-EE" dirty="0"/>
          </a:p>
          <a:p>
            <a:endParaRPr lang="et-EE" dirty="0"/>
          </a:p>
          <a:p>
            <a:endParaRPr lang="et-EE" dirty="0"/>
          </a:p>
        </p:txBody>
      </p:sp>
      <p:sp>
        <p:nvSpPr>
          <p:cNvPr id="4" name="Pealkiri 3"/>
          <p:cNvSpPr>
            <a:spLocks noGrp="1"/>
          </p:cNvSpPr>
          <p:nvPr>
            <p:ph type="title"/>
          </p:nvPr>
        </p:nvSpPr>
        <p:spPr>
          <a:xfrm>
            <a:off x="410255" y="467982"/>
            <a:ext cx="10445750" cy="1177097"/>
          </a:xfrm>
        </p:spPr>
        <p:txBody>
          <a:bodyPr>
            <a:noAutofit/>
          </a:bodyPr>
          <a:lstStyle/>
          <a:p>
            <a:pPr>
              <a:spcBef>
                <a:spcPts val="1000"/>
              </a:spcBef>
            </a:pPr>
            <a:r>
              <a:rPr lang="et-EE" sz="4000" dirty="0" err="1">
                <a:solidFill>
                  <a:srgbClr val="001CA7"/>
                </a:solidFill>
                <a:ea typeface="+mn-ea"/>
                <a:cs typeface="Times New Roman" panose="02020603050405020304" pitchFamily="18" charset="0"/>
              </a:rPr>
              <a:t>Labour</a:t>
            </a:r>
            <a:r>
              <a:rPr lang="et-EE" sz="4000" dirty="0">
                <a:solidFill>
                  <a:srgbClr val="001CA7"/>
                </a:solidFill>
                <a:ea typeface="+mn-ea"/>
                <a:cs typeface="Times New Roman" panose="02020603050405020304" pitchFamily="18" charset="0"/>
              </a:rPr>
              <a:t> market </a:t>
            </a:r>
            <a:r>
              <a:rPr lang="en-US" sz="4000" dirty="0">
                <a:solidFill>
                  <a:srgbClr val="001CA7"/>
                </a:solidFill>
                <a:ea typeface="+mn-ea"/>
                <a:cs typeface="Times New Roman" panose="02020603050405020304" pitchFamily="18" charset="0"/>
              </a:rPr>
              <a:t>mismatch</a:t>
            </a:r>
            <a:r>
              <a:rPr lang="et-EE" sz="4000" dirty="0">
                <a:solidFill>
                  <a:srgbClr val="001CA7"/>
                </a:solidFill>
                <a:ea typeface="+mn-ea"/>
                <a:cs typeface="Times New Roman" panose="02020603050405020304" pitchFamily="18" charset="0"/>
              </a:rPr>
              <a:t>:</a:t>
            </a:r>
            <a:r>
              <a:rPr lang="en-US" sz="4000" dirty="0">
                <a:solidFill>
                  <a:srgbClr val="001CA7"/>
                </a:solidFill>
                <a:ea typeface="+mn-ea"/>
                <a:cs typeface="Times New Roman" panose="02020603050405020304" pitchFamily="18" charset="0"/>
              </a:rPr>
              <a:t> </a:t>
            </a:r>
            <a:r>
              <a:rPr lang="et-EE" sz="4000" dirty="0">
                <a:solidFill>
                  <a:srgbClr val="001CA7"/>
                </a:solidFill>
                <a:ea typeface="+mn-ea"/>
                <a:cs typeface="Times New Roman" panose="02020603050405020304" pitchFamily="18" charset="0"/>
              </a:rPr>
              <a:t>e</a:t>
            </a:r>
            <a:r>
              <a:rPr lang="en-US" sz="4000" dirty="0" err="1">
                <a:solidFill>
                  <a:srgbClr val="001CA7"/>
                </a:solidFill>
                <a:ea typeface="+mn-ea"/>
                <a:cs typeface="Times New Roman" panose="02020603050405020304" pitchFamily="18" charset="0"/>
              </a:rPr>
              <a:t>mployers</a:t>
            </a:r>
            <a:r>
              <a:rPr lang="en-US" sz="4000" dirty="0">
                <a:solidFill>
                  <a:srgbClr val="001CA7"/>
                </a:solidFill>
                <a:ea typeface="+mn-ea"/>
                <a:cs typeface="Times New Roman" panose="02020603050405020304" pitchFamily="18" charset="0"/>
              </a:rPr>
              <a:t> do not value the qualifications of older women</a:t>
            </a:r>
            <a:endParaRPr lang="en" sz="4000" dirty="0">
              <a:solidFill>
                <a:srgbClr val="001CA7"/>
              </a:solidFill>
              <a:ea typeface="+mn-ea"/>
              <a:cs typeface="Times New Roman" panose="02020603050405020304" pitchFamily="18" charset="0"/>
            </a:endParaRPr>
          </a:p>
        </p:txBody>
      </p:sp>
      <p:pic>
        <p:nvPicPr>
          <p:cNvPr id="8" name="Pilt 7"/>
          <p:cNvPicPr>
            <a:picLocks noChangeAspect="1"/>
          </p:cNvPicPr>
          <p:nvPr/>
        </p:nvPicPr>
        <p:blipFill>
          <a:blip r:embed="rId3"/>
          <a:stretch>
            <a:fillRect/>
          </a:stretch>
        </p:blipFill>
        <p:spPr>
          <a:xfrm>
            <a:off x="59552" y="2168572"/>
            <a:ext cx="7023854" cy="3034049"/>
          </a:xfrm>
          <a:prstGeom prst="rect">
            <a:avLst/>
          </a:prstGeom>
        </p:spPr>
      </p:pic>
      <p:sp>
        <p:nvSpPr>
          <p:cNvPr id="9" name="TextBox 8"/>
          <p:cNvSpPr txBox="1"/>
          <p:nvPr/>
        </p:nvSpPr>
        <p:spPr>
          <a:xfrm>
            <a:off x="7089626" y="2168573"/>
            <a:ext cx="504282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4,000 </a:t>
            </a:r>
            <a:r>
              <a:rPr kumimoji="0" lang="en"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with bachelor's, master's or doctorate degrees do menial jobs</a:t>
            </a:r>
            <a:r>
              <a:rPr kumimoji="0" lang="et-E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(ISCO 9)</a:t>
            </a:r>
            <a:endParaRPr kumimoji="0" lang="en"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great discrepancy between education and profession in Estonia is due to labor market problems rather than educational problems</a:t>
            </a:r>
            <a:r>
              <a:rPr kumimoji="0" lang="et-EE"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et-EE"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the</a:t>
            </a:r>
            <a:r>
              <a:rPr kumimoji="0" lang="et-EE"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case</a:t>
            </a:r>
            <a:r>
              <a:rPr kumimoji="0" lang="et-EE"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a:t>
            </a:r>
            <a:r>
              <a:rPr kumimoji="0" lang="et-EE"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older</a:t>
            </a:r>
            <a:r>
              <a:rPr kumimoji="0" lang="et-EE"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t-EE"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women</a:t>
            </a:r>
            <a:endParaRPr kumimoji="0" lang="en"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istkülik 4">
            <a:extLst>
              <a:ext uri="{FF2B5EF4-FFF2-40B4-BE49-F238E27FC236}">
                <a16:creationId xmlns:a16="http://schemas.microsoft.com/office/drawing/2014/main" id="{D6A524A6-F7E2-B186-FECB-6790360D1504}"/>
              </a:ext>
            </a:extLst>
          </p:cNvPr>
          <p:cNvSpPr/>
          <p:nvPr/>
        </p:nvSpPr>
        <p:spPr>
          <a:xfrm>
            <a:off x="59552" y="2081048"/>
            <a:ext cx="6667069" cy="3971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600" dirty="0" err="1">
                <a:solidFill>
                  <a:schemeClr val="tx1"/>
                </a:solidFill>
              </a:rPr>
              <a:t>Vertical</a:t>
            </a:r>
            <a:r>
              <a:rPr lang="et-EE" sz="1600" dirty="0">
                <a:solidFill>
                  <a:schemeClr val="tx1"/>
                </a:solidFill>
              </a:rPr>
              <a:t> </a:t>
            </a:r>
            <a:r>
              <a:rPr lang="et-EE" sz="1600" dirty="0" err="1">
                <a:solidFill>
                  <a:schemeClr val="tx1"/>
                </a:solidFill>
              </a:rPr>
              <a:t>axis</a:t>
            </a:r>
            <a:r>
              <a:rPr lang="et-EE" sz="1600" dirty="0">
                <a:solidFill>
                  <a:schemeClr val="tx1"/>
                </a:solidFill>
              </a:rPr>
              <a:t>: </a:t>
            </a:r>
            <a:r>
              <a:rPr lang="et-EE" sz="1600" dirty="0" err="1">
                <a:solidFill>
                  <a:schemeClr val="tx1"/>
                </a:solidFill>
              </a:rPr>
              <a:t>workers</a:t>
            </a:r>
            <a:r>
              <a:rPr lang="et-EE" sz="1600" dirty="0">
                <a:solidFill>
                  <a:schemeClr val="tx1"/>
                </a:solidFill>
              </a:rPr>
              <a:t> </a:t>
            </a:r>
            <a:r>
              <a:rPr lang="et-EE" sz="1600" dirty="0" err="1">
                <a:solidFill>
                  <a:schemeClr val="tx1"/>
                </a:solidFill>
              </a:rPr>
              <a:t>who</a:t>
            </a:r>
            <a:r>
              <a:rPr lang="et-EE" sz="1600" dirty="0">
                <a:solidFill>
                  <a:schemeClr val="tx1"/>
                </a:solidFill>
              </a:rPr>
              <a:t> are </a:t>
            </a:r>
            <a:r>
              <a:rPr lang="et-EE" sz="1600" dirty="0" err="1">
                <a:solidFill>
                  <a:schemeClr val="tx1"/>
                </a:solidFill>
              </a:rPr>
              <a:t>overqualified</a:t>
            </a:r>
            <a:r>
              <a:rPr lang="et-EE" sz="1600" dirty="0">
                <a:solidFill>
                  <a:schemeClr val="tx1"/>
                </a:solidFill>
              </a:rPr>
              <a:t> </a:t>
            </a:r>
            <a:r>
              <a:rPr lang="et-EE" sz="1600" dirty="0" err="1">
                <a:solidFill>
                  <a:schemeClr val="tx1"/>
                </a:solidFill>
              </a:rPr>
              <a:t>or</a:t>
            </a:r>
            <a:r>
              <a:rPr lang="et-EE" sz="1600" dirty="0">
                <a:solidFill>
                  <a:schemeClr val="tx1"/>
                </a:solidFill>
              </a:rPr>
              <a:t> </a:t>
            </a:r>
            <a:r>
              <a:rPr lang="et-EE" sz="1600" dirty="0" err="1">
                <a:solidFill>
                  <a:schemeClr val="tx1"/>
                </a:solidFill>
              </a:rPr>
              <a:t>underqualified</a:t>
            </a:r>
            <a:r>
              <a:rPr lang="et-EE" sz="1600" dirty="0">
                <a:solidFill>
                  <a:schemeClr val="tx1"/>
                </a:solidFill>
              </a:rPr>
              <a:t> </a:t>
            </a:r>
            <a:r>
              <a:rPr lang="et-EE" sz="1600" dirty="0" err="1">
                <a:solidFill>
                  <a:schemeClr val="tx1"/>
                </a:solidFill>
              </a:rPr>
              <a:t>for</a:t>
            </a:r>
            <a:r>
              <a:rPr lang="et-EE" sz="1600" dirty="0">
                <a:solidFill>
                  <a:schemeClr val="tx1"/>
                </a:solidFill>
              </a:rPr>
              <a:t> </a:t>
            </a:r>
            <a:r>
              <a:rPr lang="et-EE" sz="1600" dirty="0" err="1">
                <a:solidFill>
                  <a:schemeClr val="tx1"/>
                </a:solidFill>
              </a:rPr>
              <a:t>their</a:t>
            </a:r>
            <a:r>
              <a:rPr lang="et-EE" sz="1600" dirty="0">
                <a:solidFill>
                  <a:schemeClr val="tx1"/>
                </a:solidFill>
              </a:rPr>
              <a:t> </a:t>
            </a:r>
            <a:r>
              <a:rPr lang="et-EE" sz="1600" dirty="0" err="1">
                <a:solidFill>
                  <a:schemeClr val="tx1"/>
                </a:solidFill>
              </a:rPr>
              <a:t>jobs</a:t>
            </a:r>
            <a:endParaRPr lang="et-EE" sz="1600" dirty="0">
              <a:solidFill>
                <a:schemeClr val="tx1"/>
              </a:solidFill>
            </a:endParaRPr>
          </a:p>
          <a:p>
            <a:r>
              <a:rPr lang="et-EE" sz="1600" dirty="0" err="1">
                <a:solidFill>
                  <a:schemeClr val="tx1"/>
                </a:solidFill>
              </a:rPr>
              <a:t>Horizontal</a:t>
            </a:r>
            <a:r>
              <a:rPr lang="et-EE" sz="1600" dirty="0">
                <a:solidFill>
                  <a:schemeClr val="tx1"/>
                </a:solidFill>
              </a:rPr>
              <a:t> </a:t>
            </a:r>
            <a:r>
              <a:rPr lang="et-EE" sz="1600" dirty="0" err="1">
                <a:solidFill>
                  <a:schemeClr val="tx1"/>
                </a:solidFill>
              </a:rPr>
              <a:t>axis</a:t>
            </a:r>
            <a:r>
              <a:rPr lang="et-EE" sz="1600" dirty="0">
                <a:solidFill>
                  <a:schemeClr val="tx1"/>
                </a:solidFill>
              </a:rPr>
              <a:t>: </a:t>
            </a:r>
            <a:r>
              <a:rPr lang="et-EE" sz="1600" dirty="0" err="1">
                <a:solidFill>
                  <a:schemeClr val="tx1"/>
                </a:solidFill>
              </a:rPr>
              <a:t>workers</a:t>
            </a:r>
            <a:r>
              <a:rPr lang="et-EE" sz="1600" dirty="0">
                <a:solidFill>
                  <a:schemeClr val="tx1"/>
                </a:solidFill>
              </a:rPr>
              <a:t> </a:t>
            </a:r>
            <a:r>
              <a:rPr lang="et-EE" sz="1600" dirty="0" err="1">
                <a:solidFill>
                  <a:schemeClr val="tx1"/>
                </a:solidFill>
              </a:rPr>
              <a:t>whose</a:t>
            </a:r>
            <a:r>
              <a:rPr lang="et-EE" sz="1600" dirty="0">
                <a:solidFill>
                  <a:schemeClr val="tx1"/>
                </a:solidFill>
              </a:rPr>
              <a:t> </a:t>
            </a:r>
            <a:r>
              <a:rPr lang="et-EE" sz="1600" dirty="0" err="1">
                <a:solidFill>
                  <a:schemeClr val="tx1"/>
                </a:solidFill>
              </a:rPr>
              <a:t>education</a:t>
            </a:r>
            <a:r>
              <a:rPr lang="et-EE" sz="1600" dirty="0">
                <a:solidFill>
                  <a:schemeClr val="tx1"/>
                </a:solidFill>
              </a:rPr>
              <a:t> and </a:t>
            </a:r>
            <a:r>
              <a:rPr lang="et-EE" sz="1600" dirty="0" err="1">
                <a:solidFill>
                  <a:schemeClr val="tx1"/>
                </a:solidFill>
              </a:rPr>
              <a:t>field</a:t>
            </a:r>
            <a:r>
              <a:rPr lang="et-EE" sz="1600" dirty="0">
                <a:solidFill>
                  <a:schemeClr val="tx1"/>
                </a:solidFill>
              </a:rPr>
              <a:t> of </a:t>
            </a:r>
            <a:r>
              <a:rPr lang="et-EE" sz="1600" dirty="0" err="1">
                <a:solidFill>
                  <a:schemeClr val="tx1"/>
                </a:solidFill>
              </a:rPr>
              <a:t>work</a:t>
            </a:r>
            <a:r>
              <a:rPr lang="et-EE" sz="1600" dirty="0">
                <a:solidFill>
                  <a:schemeClr val="tx1"/>
                </a:solidFill>
              </a:rPr>
              <a:t> do </a:t>
            </a:r>
            <a:r>
              <a:rPr lang="et-EE" sz="1600" dirty="0" err="1">
                <a:solidFill>
                  <a:schemeClr val="tx1"/>
                </a:solidFill>
              </a:rPr>
              <a:t>not</a:t>
            </a:r>
            <a:r>
              <a:rPr lang="et-EE" sz="1600" dirty="0">
                <a:solidFill>
                  <a:schemeClr val="tx1"/>
                </a:solidFill>
              </a:rPr>
              <a:t> </a:t>
            </a:r>
            <a:r>
              <a:rPr lang="et-EE" sz="1600" dirty="0" err="1">
                <a:solidFill>
                  <a:schemeClr val="tx1"/>
                </a:solidFill>
              </a:rPr>
              <a:t>match</a:t>
            </a:r>
            <a:endParaRPr lang="et-EE" sz="1600" dirty="0">
              <a:solidFill>
                <a:schemeClr val="tx1"/>
              </a:solidFill>
            </a:endParaRPr>
          </a:p>
        </p:txBody>
      </p:sp>
      <p:sp>
        <p:nvSpPr>
          <p:cNvPr id="6" name="Ristkülik 5">
            <a:extLst>
              <a:ext uri="{FF2B5EF4-FFF2-40B4-BE49-F238E27FC236}">
                <a16:creationId xmlns:a16="http://schemas.microsoft.com/office/drawing/2014/main" id="{47599376-292F-2CEC-A2ED-EEE7EB076E66}"/>
              </a:ext>
            </a:extLst>
          </p:cNvPr>
          <p:cNvSpPr/>
          <p:nvPr/>
        </p:nvSpPr>
        <p:spPr>
          <a:xfrm>
            <a:off x="2727487" y="4873469"/>
            <a:ext cx="3473617" cy="3971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600" dirty="0" err="1">
                <a:solidFill>
                  <a:schemeClr val="tx1"/>
                </a:solidFill>
              </a:rPr>
              <a:t>Horizontal</a:t>
            </a:r>
            <a:r>
              <a:rPr lang="et-EE" sz="1600" dirty="0">
                <a:solidFill>
                  <a:schemeClr val="tx1"/>
                </a:solidFill>
              </a:rPr>
              <a:t> </a:t>
            </a:r>
            <a:r>
              <a:rPr lang="et-EE" sz="1600" dirty="0" err="1">
                <a:solidFill>
                  <a:schemeClr val="tx1"/>
                </a:solidFill>
              </a:rPr>
              <a:t>mismatch</a:t>
            </a:r>
            <a:r>
              <a:rPr lang="et-EE" sz="1600" dirty="0">
                <a:solidFill>
                  <a:schemeClr val="tx1"/>
                </a:solidFill>
              </a:rPr>
              <a:t> (%)</a:t>
            </a:r>
          </a:p>
        </p:txBody>
      </p:sp>
      <p:sp>
        <p:nvSpPr>
          <p:cNvPr id="7" name="Ristkülik 6">
            <a:extLst>
              <a:ext uri="{FF2B5EF4-FFF2-40B4-BE49-F238E27FC236}">
                <a16:creationId xmlns:a16="http://schemas.microsoft.com/office/drawing/2014/main" id="{E5C92BF3-4CE1-5B13-A1FE-01E9E7B68B8A}"/>
              </a:ext>
            </a:extLst>
          </p:cNvPr>
          <p:cNvSpPr/>
          <p:nvPr/>
        </p:nvSpPr>
        <p:spPr>
          <a:xfrm>
            <a:off x="410255" y="2502761"/>
            <a:ext cx="186288" cy="21663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et-EE" sz="1600" dirty="0" err="1">
                <a:solidFill>
                  <a:schemeClr val="tx1"/>
                </a:solidFill>
              </a:rPr>
              <a:t>Vertical</a:t>
            </a:r>
            <a:r>
              <a:rPr lang="et-EE" sz="1600" dirty="0">
                <a:solidFill>
                  <a:schemeClr val="tx1"/>
                </a:solidFill>
              </a:rPr>
              <a:t> </a:t>
            </a:r>
            <a:r>
              <a:rPr lang="et-EE" sz="1600" dirty="0" err="1">
                <a:solidFill>
                  <a:schemeClr val="tx1"/>
                </a:solidFill>
              </a:rPr>
              <a:t>mismatch</a:t>
            </a:r>
            <a:r>
              <a:rPr lang="et-EE" sz="1600" dirty="0">
                <a:solidFill>
                  <a:schemeClr val="tx1"/>
                </a:solidFill>
              </a:rPr>
              <a:t> (%)</a:t>
            </a:r>
          </a:p>
        </p:txBody>
      </p:sp>
    </p:spTree>
    <p:extLst>
      <p:ext uri="{BB962C8B-B14F-4D97-AF65-F5344CB8AC3E}">
        <p14:creationId xmlns:p14="http://schemas.microsoft.com/office/powerpoint/2010/main" val="33004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732984" y="304617"/>
            <a:ext cx="10445750" cy="1177097"/>
          </a:xfrm>
        </p:spPr>
        <p:txBody>
          <a:bodyPr>
            <a:noAutofit/>
          </a:bodyPr>
          <a:lstStyle/>
          <a:p>
            <a:pPr>
              <a:spcBef>
                <a:spcPts val="1000"/>
              </a:spcBef>
            </a:pPr>
            <a:r>
              <a:rPr lang="en" sz="4000" dirty="0">
                <a:solidFill>
                  <a:srgbClr val="001CA7"/>
                </a:solidFill>
                <a:ea typeface="+mn-ea"/>
                <a:cs typeface="Times New Roman" panose="02020603050405020304" pitchFamily="18" charset="0"/>
              </a:rPr>
              <a:t>The country's higher education spending has not kept pace with GDP </a:t>
            </a:r>
            <a:r>
              <a:rPr lang="et-EE" sz="4000" dirty="0">
                <a:solidFill>
                  <a:srgbClr val="001CA7"/>
                </a:solidFill>
                <a:ea typeface="+mn-ea"/>
                <a:cs typeface="Times New Roman" panose="02020603050405020304" pitchFamily="18" charset="0"/>
              </a:rPr>
              <a:t>and </a:t>
            </a:r>
            <a:r>
              <a:rPr lang="en" sz="4000" dirty="0">
                <a:solidFill>
                  <a:srgbClr val="001CA7"/>
                </a:solidFill>
                <a:ea typeface="+mn-ea"/>
                <a:cs typeface="Times New Roman" panose="02020603050405020304" pitchFamily="18" charset="0"/>
              </a:rPr>
              <a:t>wage growth</a:t>
            </a:r>
          </a:p>
        </p:txBody>
      </p:sp>
      <p:sp>
        <p:nvSpPr>
          <p:cNvPr id="7" name="Ristkülik 6"/>
          <p:cNvSpPr/>
          <p:nvPr/>
        </p:nvSpPr>
        <p:spPr>
          <a:xfrm>
            <a:off x="466325" y="6273210"/>
            <a:ext cx="3437159" cy="307328"/>
          </a:xfrm>
          <a:prstGeom prst="rect">
            <a:avLst/>
          </a:prstGeom>
        </p:spPr>
        <p:txBody>
          <a:bodyPr wrap="none">
            <a:spAutoFit/>
          </a:bodyPr>
          <a:lstStyle/>
          <a:p>
            <a:pPr algn="just">
              <a:lnSpc>
                <a:spcPct val="140000"/>
              </a:lnSpc>
              <a:spcAft>
                <a:spcPts val="1600"/>
              </a:spcAft>
            </a:pPr>
            <a:r>
              <a:rPr lang="en" sz="1100" dirty="0" err="1">
                <a:solidFill>
                  <a:srgbClr val="150F16"/>
                </a:solidFill>
                <a:ea typeface="Times New Roman" panose="02020603050405020304" pitchFamily="18" charset="0"/>
                <a:cs typeface="Times New Roman" panose="02020603050405020304" pitchFamily="18" charset="0"/>
              </a:rPr>
              <a:t>Source </a:t>
            </a:r>
            <a:r>
              <a:rPr lang="en" sz="1100" dirty="0">
                <a:solidFill>
                  <a:srgbClr val="150F16"/>
                </a:solidFill>
                <a:ea typeface="Times New Roman" panose="02020603050405020304" pitchFamily="18" charset="0"/>
                <a:cs typeface="Times New Roman" panose="02020603050405020304" pitchFamily="18" charset="0"/>
              </a:rPr>
              <a:t>: Statistics Estonia ( </a:t>
            </a:r>
            <a:r>
              <a:rPr lang="en" sz="1100" dirty="0" err="1">
                <a:solidFill>
                  <a:srgbClr val="150F16"/>
                </a:solidFill>
                <a:ea typeface="Times New Roman" panose="02020603050405020304" pitchFamily="18" charset="0"/>
                <a:cs typeface="Times New Roman" panose="02020603050405020304" pitchFamily="18" charset="0"/>
              </a:rPr>
              <a:t>tables </a:t>
            </a:r>
            <a:r>
              <a:rPr lang="en" sz="1100" dirty="0">
                <a:solidFill>
                  <a:srgbClr val="150F16"/>
                </a:solidFill>
                <a:ea typeface="Times New Roman" panose="02020603050405020304" pitchFamily="18" charset="0"/>
                <a:cs typeface="Times New Roman" panose="02020603050405020304" pitchFamily="18" charset="0"/>
              </a:rPr>
              <a:t>RR056, RAA0012, PA001).</a:t>
            </a:r>
            <a:endParaRPr lang="et-EE" sz="1600" dirty="0">
              <a:solidFill>
                <a:srgbClr val="150F16"/>
              </a:solidFill>
              <a:ea typeface="Times New Roman" panose="02020603050405020304" pitchFamily="18" charset="0"/>
              <a:cs typeface="Times New Roman" panose="02020603050405020304" pitchFamily="18" charset="0"/>
            </a:endParaRPr>
          </a:p>
        </p:txBody>
      </p:sp>
      <p:sp>
        <p:nvSpPr>
          <p:cNvPr id="12" name="Ristkülik 11"/>
          <p:cNvSpPr/>
          <p:nvPr/>
        </p:nvSpPr>
        <p:spPr>
          <a:xfrm>
            <a:off x="6572250" y="6477687"/>
            <a:ext cx="2512226" cy="302199"/>
          </a:xfrm>
          <a:prstGeom prst="rect">
            <a:avLst/>
          </a:prstGeom>
        </p:spPr>
        <p:txBody>
          <a:bodyPr wrap="none">
            <a:spAutoFit/>
          </a:bodyPr>
          <a:lstStyle/>
          <a:p>
            <a:pPr algn="just">
              <a:lnSpc>
                <a:spcPct val="140000"/>
              </a:lnSpc>
              <a:spcAft>
                <a:spcPts val="1600"/>
              </a:spcAft>
            </a:pPr>
            <a:r>
              <a:rPr lang="en" sz="1100" i="1" dirty="0" err="1">
                <a:solidFill>
                  <a:srgbClr val="150F16"/>
                </a:solidFill>
                <a:latin typeface="Arial" panose="020B0604020202020204" pitchFamily="34" charset="0"/>
                <a:ea typeface="Times New Roman" panose="02020603050405020304" pitchFamily="18" charset="0"/>
                <a:cs typeface="Times New Roman" panose="02020603050405020304" pitchFamily="18" charset="0"/>
              </a:rPr>
              <a:t>Source </a:t>
            </a:r>
            <a:r>
              <a:rPr lang="en" sz="1100" i="1" dirty="0">
                <a:solidFill>
                  <a:srgbClr val="150F16"/>
                </a:solidFill>
                <a:latin typeface="Arial" panose="020B0604020202020204" pitchFamily="34" charset="0"/>
                <a:ea typeface="Times New Roman" panose="02020603050405020304" pitchFamily="18" charset="0"/>
                <a:cs typeface="Times New Roman" panose="02020603050405020304" pitchFamily="18" charset="0"/>
              </a:rPr>
              <a:t>: Statistics Estonia ( </a:t>
            </a:r>
            <a:r>
              <a:rPr lang="en" sz="1100" i="1" dirty="0" err="1">
                <a:solidFill>
                  <a:srgbClr val="150F16"/>
                </a:solidFill>
                <a:latin typeface="Arial" panose="020B0604020202020204" pitchFamily="34" charset="0"/>
                <a:ea typeface="Times New Roman" panose="02020603050405020304" pitchFamily="18" charset="0"/>
                <a:cs typeface="Times New Roman" panose="02020603050405020304" pitchFamily="18" charset="0"/>
              </a:rPr>
              <a:t>table </a:t>
            </a:r>
            <a:r>
              <a:rPr lang="en" sz="1100" i="1" dirty="0">
                <a:solidFill>
                  <a:srgbClr val="150F16"/>
                </a:solidFill>
                <a:latin typeface="Arial" panose="020B0604020202020204" pitchFamily="34" charset="0"/>
                <a:ea typeface="Times New Roman" panose="02020603050405020304" pitchFamily="18" charset="0"/>
                <a:cs typeface="Times New Roman" panose="02020603050405020304" pitchFamily="18" charset="0"/>
              </a:rPr>
              <a:t>RR056).</a:t>
            </a:r>
            <a:endParaRPr lang="et-EE" sz="1600" dirty="0">
              <a:solidFill>
                <a:srgbClr val="150F16"/>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6572250" y="2881228"/>
            <a:ext cx="4972493" cy="646331"/>
          </a:xfrm>
          <a:prstGeom prst="rect">
            <a:avLst/>
          </a:prstGeom>
          <a:noFill/>
        </p:spPr>
        <p:txBody>
          <a:bodyPr wrap="square" rtlCol="0">
            <a:spAutoFit/>
          </a:bodyPr>
          <a:lstStyle/>
          <a:p>
            <a:r>
              <a:rPr lang="et-EE" dirty="0" err="1"/>
              <a:t>Government</a:t>
            </a:r>
            <a:r>
              <a:rPr lang="et-EE" dirty="0"/>
              <a:t> </a:t>
            </a:r>
            <a:r>
              <a:rPr lang="et-EE" dirty="0" err="1"/>
              <a:t>expenditure</a:t>
            </a:r>
            <a:r>
              <a:rPr lang="et-EE" dirty="0"/>
              <a:t> </a:t>
            </a:r>
            <a:r>
              <a:rPr lang="en-US" dirty="0"/>
              <a:t>on primary, basic, and secondary education are increasing at a faster rate</a:t>
            </a:r>
            <a:endParaRPr lang="en" dirty="0"/>
          </a:p>
        </p:txBody>
      </p:sp>
      <p:graphicFrame>
        <p:nvGraphicFramePr>
          <p:cNvPr id="15" name="Diagramm 14"/>
          <p:cNvGraphicFramePr>
            <a:graphicFrameLocks/>
          </p:cNvGraphicFramePr>
          <p:nvPr>
            <p:extLst>
              <p:ext uri="{D42A27DB-BD31-4B8C-83A1-F6EECF244321}">
                <p14:modId xmlns:p14="http://schemas.microsoft.com/office/powerpoint/2010/main" val="1541384172"/>
              </p:ext>
            </p:extLst>
          </p:nvPr>
        </p:nvGraphicFramePr>
        <p:xfrm>
          <a:off x="6572250" y="3678659"/>
          <a:ext cx="5124450" cy="2799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m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02544133"/>
              </p:ext>
            </p:extLst>
          </p:nvPr>
        </p:nvGraphicFramePr>
        <p:xfrm>
          <a:off x="225911" y="1853415"/>
          <a:ext cx="6042211" cy="4252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25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chart seriesIdx="2"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graphicEl>
                                              <a:chart seriesIdx="-3" categoryIdx="-3" bldStep="gridLegen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graphicEl>
                                              <a:chart seriesIdx="0"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graphicEl>
                                              <a:chart seriesIdx="1"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Graphic spid="15" grpId="0" uiExpand="1">
        <p:bldSub>
          <a:bldChart bld="series"/>
        </p:bldSub>
      </p:bldGraphic>
      <p:bldGraphic spid="2"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sz="half" idx="1"/>
          </p:nvPr>
        </p:nvSpPr>
        <p:spPr>
          <a:xfrm>
            <a:off x="692689" y="1915484"/>
            <a:ext cx="3300813" cy="4294816"/>
          </a:xfrm>
        </p:spPr>
        <p:txBody>
          <a:bodyPr>
            <a:normAutofit/>
          </a:bodyPr>
          <a:lstStyle/>
          <a:p>
            <a:pPr marL="0" indent="0">
              <a:lnSpc>
                <a:spcPct val="110000"/>
              </a:lnSpc>
              <a:buNone/>
            </a:pPr>
            <a:r>
              <a:rPr lang="en" sz="2000" b="1" dirty="0">
                <a:latin typeface="Arial" panose="020B0604020202020204" pitchFamily="34" charset="0"/>
                <a:cs typeface="Arial" panose="020B0604020202020204" pitchFamily="34" charset="0"/>
              </a:rPr>
              <a:t>With limited</a:t>
            </a:r>
            <a:r>
              <a:rPr lang="et-EE" sz="2000" b="1" dirty="0">
                <a:latin typeface="Arial" panose="020B0604020202020204" pitchFamily="34" charset="0"/>
                <a:cs typeface="Arial" panose="020B0604020202020204" pitchFamily="34" charset="0"/>
              </a:rPr>
              <a:t> </a:t>
            </a:r>
            <a:r>
              <a:rPr lang="et-EE" sz="2000" b="1" dirty="0" err="1">
                <a:latin typeface="Arial" panose="020B0604020202020204" pitchFamily="34" charset="0"/>
                <a:cs typeface="Arial" panose="020B0604020202020204" pitchFamily="34" charset="0"/>
              </a:rPr>
              <a:t>student</a:t>
            </a:r>
            <a:r>
              <a:rPr lang="en" sz="2000" b="1" dirty="0">
                <a:latin typeface="Arial" panose="020B0604020202020204" pitchFamily="34" charset="0"/>
                <a:cs typeface="Arial" panose="020B0604020202020204" pitchFamily="34" charset="0"/>
              </a:rPr>
              <a:t> mobility</a:t>
            </a:r>
            <a:r>
              <a:rPr lang="et-EE" sz="2000" b="1" dirty="0">
                <a:latin typeface="Arial" panose="020B0604020202020204" pitchFamily="34" charset="0"/>
                <a:cs typeface="Arial" panose="020B0604020202020204" pitchFamily="34" charset="0"/>
              </a:rPr>
              <a:t>,</a:t>
            </a:r>
            <a:r>
              <a:rPr lang="en" sz="2000" dirty="0">
                <a:latin typeface="Arial" panose="020B0604020202020204" pitchFamily="34" charset="0"/>
                <a:cs typeface="Arial" panose="020B0604020202020204" pitchFamily="34" charset="0"/>
              </a:rPr>
              <a:t> the government's optimal share of higher education funding is 75%</a:t>
            </a:r>
          </a:p>
          <a:p>
            <a:pPr marL="0" indent="0">
              <a:lnSpc>
                <a:spcPct val="110000"/>
              </a:lnSpc>
              <a:buNone/>
            </a:pPr>
            <a:endParaRPr lang="et-EE" sz="2000" dirty="0">
              <a:latin typeface="Arial" panose="020B0604020202020204" pitchFamily="34" charset="0"/>
              <a:cs typeface="Arial" panose="020B0604020202020204" pitchFamily="34" charset="0"/>
            </a:endParaRPr>
          </a:p>
          <a:p>
            <a:pPr marL="0" indent="0">
              <a:lnSpc>
                <a:spcPct val="110000"/>
              </a:lnSpc>
              <a:buNone/>
            </a:pPr>
            <a:r>
              <a:rPr lang="et-EE" sz="2000" dirty="0">
                <a:latin typeface="Arial" panose="020B0604020202020204" pitchFamily="34" charset="0"/>
                <a:cs typeface="Arial" panose="020B0604020202020204" pitchFamily="34" charset="0"/>
              </a:rPr>
              <a:t>In </a:t>
            </a:r>
            <a:r>
              <a:rPr lang="et-EE" sz="2000" dirty="0" err="1">
                <a:latin typeface="Arial" panose="020B0604020202020204" pitchFamily="34" charset="0"/>
                <a:cs typeface="Arial" panose="020B0604020202020204" pitchFamily="34" charset="0"/>
              </a:rPr>
              <a:t>case</a:t>
            </a:r>
            <a:r>
              <a:rPr lang="et-EE" sz="2000" dirty="0">
                <a:latin typeface="Arial" panose="020B0604020202020204" pitchFamily="34" charset="0"/>
                <a:cs typeface="Arial" panose="020B0604020202020204" pitchFamily="34" charset="0"/>
              </a:rPr>
              <a:t> of </a:t>
            </a:r>
            <a:r>
              <a:rPr lang="en" sz="2000" dirty="0">
                <a:latin typeface="Arial" panose="020B0604020202020204" pitchFamily="34" charset="0"/>
                <a:cs typeface="Arial" panose="020B0604020202020204" pitchFamily="34" charset="0"/>
              </a:rPr>
              <a:t>high mobility, i.e. </a:t>
            </a:r>
            <a:r>
              <a:rPr lang="en" sz="2000" b="1" dirty="0">
                <a:latin typeface="Arial" panose="020B0604020202020204" pitchFamily="34" charset="0"/>
                <a:cs typeface="Arial" panose="020B0604020202020204" pitchFamily="34" charset="0"/>
              </a:rPr>
              <a:t>active migration scenario, </a:t>
            </a:r>
            <a:r>
              <a:rPr lang="et-EE" sz="2000" b="1" dirty="0" err="1">
                <a:latin typeface="Arial" panose="020B0604020202020204" pitchFamily="34" charset="0"/>
                <a:cs typeface="Arial" panose="020B0604020202020204" pitchFamily="34" charset="0"/>
              </a:rPr>
              <a:t>government</a:t>
            </a:r>
            <a:r>
              <a:rPr lang="et-EE" sz="2000" b="1" dirty="0">
                <a:latin typeface="Arial" panose="020B0604020202020204" pitchFamily="34" charset="0"/>
                <a:cs typeface="Arial" panose="020B0604020202020204" pitchFamily="34" charset="0"/>
              </a:rPr>
              <a:t> </a:t>
            </a:r>
            <a:r>
              <a:rPr lang="et-EE" sz="2000" b="1" dirty="0" err="1">
                <a:latin typeface="Arial" panose="020B0604020202020204" pitchFamily="34" charset="0"/>
                <a:cs typeface="Arial" panose="020B0604020202020204" pitchFamily="34" charset="0"/>
              </a:rPr>
              <a:t>share</a:t>
            </a:r>
            <a:r>
              <a:rPr lang="et-EE" sz="2000" b="1" dirty="0">
                <a:latin typeface="Arial" panose="020B0604020202020204" pitchFamily="34" charset="0"/>
                <a:cs typeface="Arial" panose="020B0604020202020204" pitchFamily="34" charset="0"/>
              </a:rPr>
              <a:t> </a:t>
            </a:r>
            <a:r>
              <a:rPr lang="et-EE" sz="2000" b="1" dirty="0" err="1">
                <a:latin typeface="Arial" panose="020B0604020202020204" pitchFamily="34" charset="0"/>
                <a:cs typeface="Arial" panose="020B0604020202020204" pitchFamily="34" charset="0"/>
              </a:rPr>
              <a:t>should</a:t>
            </a:r>
            <a:r>
              <a:rPr lang="et-EE" sz="2000" b="1" dirty="0">
                <a:latin typeface="Arial" panose="020B0604020202020204" pitchFamily="34" charset="0"/>
                <a:cs typeface="Arial" panose="020B0604020202020204" pitchFamily="34" charset="0"/>
              </a:rPr>
              <a:t> </a:t>
            </a:r>
            <a:r>
              <a:rPr lang="et-EE" sz="2000" b="1" dirty="0" err="1">
                <a:latin typeface="Arial" panose="020B0604020202020204" pitchFamily="34" charset="0"/>
                <a:cs typeface="Arial" panose="020B0604020202020204" pitchFamily="34" charset="0"/>
              </a:rPr>
              <a:t>account</a:t>
            </a:r>
            <a:r>
              <a:rPr lang="et-EE" sz="2000" b="1" dirty="0">
                <a:latin typeface="Arial" panose="020B0604020202020204" pitchFamily="34" charset="0"/>
                <a:cs typeface="Arial" panose="020B0604020202020204" pitchFamily="34" charset="0"/>
              </a:rPr>
              <a:t> </a:t>
            </a:r>
            <a:r>
              <a:rPr lang="en" sz="2000" dirty="0">
                <a:latin typeface="Arial" panose="020B0604020202020204" pitchFamily="34" charset="0"/>
                <a:cs typeface="Arial" panose="020B0604020202020204" pitchFamily="34" charset="0"/>
              </a:rPr>
              <a:t>80% of the total funding</a:t>
            </a:r>
          </a:p>
          <a:p>
            <a:endParaRPr lang="et-EE" dirty="0">
              <a:latin typeface="Arial" panose="020B0604020202020204" pitchFamily="34" charset="0"/>
              <a:cs typeface="Arial" panose="020B0604020202020204" pitchFamily="34" charset="0"/>
            </a:endParaRPr>
          </a:p>
          <a:p>
            <a:endParaRPr lang="et-EE" dirty="0">
              <a:latin typeface="Arial" panose="020B0604020202020204" pitchFamily="34" charset="0"/>
              <a:cs typeface="Arial" panose="020B0604020202020204" pitchFamily="34" charset="0"/>
            </a:endParaRPr>
          </a:p>
        </p:txBody>
      </p:sp>
      <p:sp>
        <p:nvSpPr>
          <p:cNvPr id="4" name="Pealkiri 3"/>
          <p:cNvSpPr>
            <a:spLocks noGrp="1"/>
          </p:cNvSpPr>
          <p:nvPr>
            <p:ph type="title"/>
          </p:nvPr>
        </p:nvSpPr>
        <p:spPr>
          <a:xfrm>
            <a:off x="526085" y="271874"/>
            <a:ext cx="10445750" cy="1177097"/>
          </a:xfrm>
        </p:spPr>
        <p:txBody>
          <a:bodyPr>
            <a:normAutofit/>
          </a:bodyPr>
          <a:lstStyle/>
          <a:p>
            <a:pPr>
              <a:spcBef>
                <a:spcPts val="1000"/>
              </a:spcBef>
            </a:pPr>
            <a:r>
              <a:rPr lang="et-EE" dirty="0" err="1">
                <a:solidFill>
                  <a:srgbClr val="001CA7"/>
                </a:solidFill>
                <a:ea typeface="+mn-ea"/>
                <a:cs typeface="Times New Roman" panose="02020603050405020304" pitchFamily="18" charset="0"/>
              </a:rPr>
              <a:t>Optimal</a:t>
            </a:r>
            <a:r>
              <a:rPr lang="et-EE" dirty="0">
                <a:solidFill>
                  <a:srgbClr val="001CA7"/>
                </a:solidFill>
                <a:ea typeface="+mn-ea"/>
                <a:cs typeface="Times New Roman" panose="02020603050405020304" pitchFamily="18" charset="0"/>
              </a:rPr>
              <a:t> </a:t>
            </a:r>
            <a:r>
              <a:rPr lang="et-EE" dirty="0" err="1">
                <a:solidFill>
                  <a:srgbClr val="001CA7"/>
                </a:solidFill>
                <a:ea typeface="+mn-ea"/>
                <a:cs typeface="Times New Roman" panose="02020603050405020304" pitchFamily="18" charset="0"/>
              </a:rPr>
              <a:t>share</a:t>
            </a:r>
            <a:r>
              <a:rPr lang="et-EE" dirty="0">
                <a:solidFill>
                  <a:srgbClr val="001CA7"/>
                </a:solidFill>
                <a:ea typeface="+mn-ea"/>
                <a:cs typeface="Times New Roman" panose="02020603050405020304" pitchFamily="18" charset="0"/>
              </a:rPr>
              <a:t> of </a:t>
            </a:r>
            <a:r>
              <a:rPr lang="et-EE" dirty="0" err="1">
                <a:solidFill>
                  <a:srgbClr val="001CA7"/>
                </a:solidFill>
                <a:ea typeface="+mn-ea"/>
                <a:cs typeface="Times New Roman" panose="02020603050405020304" pitchFamily="18" charset="0"/>
              </a:rPr>
              <a:t>state</a:t>
            </a:r>
            <a:r>
              <a:rPr lang="et-EE" dirty="0">
                <a:solidFill>
                  <a:srgbClr val="001CA7"/>
                </a:solidFill>
                <a:ea typeface="+mn-ea"/>
                <a:cs typeface="Times New Roman" panose="02020603050405020304" pitchFamily="18" charset="0"/>
              </a:rPr>
              <a:t> </a:t>
            </a:r>
            <a:r>
              <a:rPr lang="et-EE" dirty="0" err="1">
                <a:solidFill>
                  <a:srgbClr val="001CA7"/>
                </a:solidFill>
                <a:ea typeface="+mn-ea"/>
                <a:cs typeface="Times New Roman" panose="02020603050405020304" pitchFamily="18" charset="0"/>
              </a:rPr>
              <a:t>funding</a:t>
            </a:r>
            <a:r>
              <a:rPr lang="et-EE" dirty="0">
                <a:solidFill>
                  <a:srgbClr val="001CA7"/>
                </a:solidFill>
                <a:ea typeface="+mn-ea"/>
                <a:cs typeface="Times New Roman" panose="02020603050405020304" pitchFamily="18" charset="0"/>
              </a:rPr>
              <a:t> </a:t>
            </a:r>
            <a:r>
              <a:rPr lang="en" dirty="0">
                <a:solidFill>
                  <a:srgbClr val="001CA7"/>
                </a:solidFill>
                <a:ea typeface="+mn-ea"/>
                <a:cs typeface="Times New Roman" panose="02020603050405020304" pitchFamily="18" charset="0"/>
              </a:rPr>
              <a:t>is 75-80%</a:t>
            </a:r>
            <a:endParaRPr lang="et-EE" dirty="0">
              <a:solidFill>
                <a:srgbClr val="001CA7"/>
              </a:solidFill>
              <a:ea typeface="+mn-ea"/>
              <a:cs typeface="Times New Roman" panose="02020603050405020304" pitchFamily="18" charset="0"/>
            </a:endParaRPr>
          </a:p>
        </p:txBody>
      </p:sp>
      <p:sp>
        <p:nvSpPr>
          <p:cNvPr id="3" name="TextBox 2"/>
          <p:cNvSpPr txBox="1"/>
          <p:nvPr/>
        </p:nvSpPr>
        <p:spPr>
          <a:xfrm>
            <a:off x="3993502" y="5255859"/>
            <a:ext cx="52197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Männasoo et </a:t>
            </a:r>
            <a:r>
              <a:rPr kumimoji="0" lang="en"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 </a:t>
            </a:r>
            <a:r>
              <a:rPr kumimoji="0" lang="en"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lt 12"/>
          <p:cNvPicPr>
            <a:picLocks noChangeAspect="1"/>
          </p:cNvPicPr>
          <p:nvPr/>
        </p:nvPicPr>
        <p:blipFill>
          <a:blip r:embed="rId3"/>
          <a:stretch>
            <a:fillRect/>
          </a:stretch>
        </p:blipFill>
        <p:spPr>
          <a:xfrm>
            <a:off x="3993502" y="2329056"/>
            <a:ext cx="8042988" cy="2937750"/>
          </a:xfrm>
          <a:prstGeom prst="rect">
            <a:avLst/>
          </a:prstGeom>
        </p:spPr>
      </p:pic>
      <p:sp>
        <p:nvSpPr>
          <p:cNvPr id="10" name="TextBox 9"/>
          <p:cNvSpPr txBox="1"/>
          <p:nvPr/>
        </p:nvSpPr>
        <p:spPr>
          <a:xfrm>
            <a:off x="5219699" y="2329056"/>
            <a:ext cx="7165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Optimal share </a:t>
            </a:r>
            <a:r>
              <a:rPr kumimoji="0" lang="e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 state funding </a:t>
            </a:r>
            <a:r>
              <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higher education (%)</a:t>
            </a:r>
          </a:p>
        </p:txBody>
      </p:sp>
    </p:spTree>
    <p:extLst>
      <p:ext uri="{BB962C8B-B14F-4D97-AF65-F5344CB8AC3E}">
        <p14:creationId xmlns:p14="http://schemas.microsoft.com/office/powerpoint/2010/main" val="173974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4ACDEB7-CC1D-4402-8BA1-244E77264688}"/>
              </a:ext>
            </a:extLst>
          </p:cNvPr>
          <p:cNvSpPr>
            <a:spLocks noGrp="1"/>
          </p:cNvSpPr>
          <p:nvPr>
            <p:ph type="body" sz="quarter" idx="13"/>
          </p:nvPr>
        </p:nvSpPr>
        <p:spPr>
          <a:xfrm>
            <a:off x="647997" y="423117"/>
            <a:ext cx="8279027" cy="847543"/>
          </a:xfrm>
        </p:spPr>
        <p:txBody>
          <a:bodyPr>
            <a:noAutofit/>
          </a:bodyPr>
          <a:lstStyle/>
          <a:p>
            <a:pPr>
              <a:lnSpc>
                <a:spcPct val="100000"/>
              </a:lnSpc>
              <a:spcBef>
                <a:spcPts val="0"/>
              </a:spcBef>
            </a:pPr>
            <a:r>
              <a:rPr lang="en" sz="4400" dirty="0">
                <a:latin typeface="+mj-lt"/>
                <a:cs typeface="Arial" panose="020B0604020202020204" pitchFamily="34" charset="0"/>
              </a:rPr>
              <a:t>Possible solutions</a:t>
            </a:r>
          </a:p>
        </p:txBody>
      </p:sp>
      <p:sp>
        <p:nvSpPr>
          <p:cNvPr id="3" name="TextBox 2"/>
          <p:cNvSpPr txBox="1"/>
          <p:nvPr/>
        </p:nvSpPr>
        <p:spPr>
          <a:xfrm>
            <a:off x="554998" y="1337116"/>
            <a:ext cx="7533136" cy="283154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t-E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less radical solution </a:t>
            </a:r>
            <a:r>
              <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the problem of sustainability of higher education funding is to increase operating </a:t>
            </a:r>
            <a:r>
              <a:rPr kumimoji="0" lang="et-E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grant (tegevustoetus)</a:t>
            </a:r>
            <a:r>
              <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a:t>
            </a:r>
            <a:r>
              <a:rPr lang="et-EE" sz="2000" dirty="0" err="1">
                <a:solidFill>
                  <a:prstClr val="black"/>
                </a:solidFill>
                <a:latin typeface="Arial" panose="020B0604020202020204" pitchFamily="34" charset="0"/>
                <a:cs typeface="Arial" panose="020B0604020202020204" pitchFamily="34" charset="0"/>
              </a:rPr>
              <a:t>making</a:t>
            </a:r>
            <a:r>
              <a:rPr lang="et-EE" sz="2000" dirty="0">
                <a:solidFill>
                  <a:prstClr val="black"/>
                </a:solidFill>
                <a:latin typeface="Arial" panose="020B0604020202020204" pitchFamily="34" charset="0"/>
                <a:cs typeface="Arial" panose="020B0604020202020204" pitchFamily="34" charset="0"/>
              </a:rPr>
              <a:t> </a:t>
            </a:r>
            <a:r>
              <a:rPr lang="et-EE" sz="2000" dirty="0" err="1">
                <a:solidFill>
                  <a:prstClr val="black"/>
                </a:solidFill>
                <a:latin typeface="Arial" panose="020B0604020202020204" pitchFamily="34" charset="0"/>
                <a:cs typeface="Arial" panose="020B0604020202020204" pitchFamily="34" charset="0"/>
              </a:rPr>
              <a:t>the</a:t>
            </a:r>
            <a:r>
              <a:rPr lang="et-EE" sz="2000" dirty="0">
                <a:solidFill>
                  <a:prstClr val="black"/>
                </a:solidFill>
                <a:latin typeface="Arial" panose="020B0604020202020204" pitchFamily="34" charset="0"/>
                <a:cs typeface="Arial" panose="020B0604020202020204" pitchFamily="34" charset="0"/>
              </a:rPr>
              <a:t> </a:t>
            </a:r>
            <a:r>
              <a:rPr lang="et-EE" sz="2000" dirty="0" err="1">
                <a:solidFill>
                  <a:prstClr val="black"/>
                </a:solidFill>
                <a:latin typeface="Arial" panose="020B0604020202020204" pitchFamily="34" charset="0"/>
                <a:cs typeface="Arial" panose="020B0604020202020204" pitchFamily="34" charset="0"/>
              </a:rPr>
              <a:t>conditions</a:t>
            </a:r>
            <a:r>
              <a:rPr lang="et-EE" sz="2000" dirty="0">
                <a:solidFill>
                  <a:prstClr val="black"/>
                </a:solidFill>
                <a:latin typeface="Arial" panose="020B0604020202020204" pitchFamily="34" charset="0"/>
                <a:cs typeface="Arial" panose="020B0604020202020204" pitchFamily="34" charset="0"/>
              </a:rPr>
              <a:t> of </a:t>
            </a:r>
            <a:r>
              <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loans and grants</a:t>
            </a:r>
            <a:r>
              <a:rPr kumimoji="0" lang="et-E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t-E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more</a:t>
            </a:r>
            <a:r>
              <a:rPr kumimoji="0" lang="et-E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t-E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favourable</a:t>
            </a:r>
            <a:r>
              <a:rPr kumimoji="0" lang="et-E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more fundamental change </a:t>
            </a:r>
            <a:r>
              <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would be to set tuition fees at either a low or higher level along with reforming the loan system, including </a:t>
            </a:r>
            <a:r>
              <a:rPr kumimoji="0" lang="et-E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linking</a:t>
            </a:r>
            <a:r>
              <a:rPr kumimoji="0" lang="e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repayments to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lt 3"/>
          <p:cNvPicPr>
            <a:picLocks noChangeAspect="1"/>
          </p:cNvPicPr>
          <p:nvPr/>
        </p:nvPicPr>
        <p:blipFill rotWithShape="1">
          <a:blip r:embed="rId3">
            <a:extLst>
              <a:ext uri="{28A0092B-C50C-407E-A947-70E740481C1C}">
                <a14:useLocalDpi xmlns:a14="http://schemas.microsoft.com/office/drawing/2010/main" val="0"/>
              </a:ext>
            </a:extLst>
          </a:blip>
          <a:srcRect l="13130" t="2055" r="28793" b="-2055"/>
          <a:stretch/>
        </p:blipFill>
        <p:spPr>
          <a:xfrm>
            <a:off x="8181133" y="1392578"/>
            <a:ext cx="3613356" cy="4306529"/>
          </a:xfrm>
          <a:prstGeom prst="rect">
            <a:avLst/>
          </a:prstGeom>
        </p:spPr>
      </p:pic>
      <p:sp>
        <p:nvSpPr>
          <p:cNvPr id="5" name="TextBox 4"/>
          <p:cNvSpPr txBox="1"/>
          <p:nvPr/>
        </p:nvSpPr>
        <p:spPr>
          <a:xfrm>
            <a:off x="11063623" y="5337331"/>
            <a:ext cx="18448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 Pexels.com</a:t>
            </a:r>
          </a:p>
        </p:txBody>
      </p:sp>
      <p:sp>
        <p:nvSpPr>
          <p:cNvPr id="6" name="Sisu kohatäide 1"/>
          <p:cNvSpPr txBox="1">
            <a:spLocks/>
          </p:cNvSpPr>
          <p:nvPr/>
        </p:nvSpPr>
        <p:spPr>
          <a:xfrm>
            <a:off x="554998" y="4235116"/>
            <a:ext cx="7320039" cy="2204430"/>
          </a:xfrm>
          <a:prstGeom prst="rect">
            <a:avLst/>
          </a:prstGeom>
          <a:solidFill>
            <a:srgbClr val="2C43B6"/>
          </a:solidFill>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More ideas </a:t>
            </a:r>
            <a:r>
              <a:rPr kumimoji="0" lang="en" sz="2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for higher education</a:t>
            </a:r>
            <a:r>
              <a:rPr kumimoji="0" lang="en"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 sz="2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extra money</a:t>
            </a:r>
            <a:r>
              <a:rPr kumimoji="0" lang="en"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 sz="2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for inclusion</a:t>
            </a:r>
            <a:r>
              <a:rPr kumimoji="0" lang="en"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 sz="2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or</a:t>
            </a:r>
            <a:r>
              <a:rPr kumimoji="0" lang="en"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 sz="2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internal</a:t>
            </a:r>
            <a:r>
              <a:rPr kumimoji="0" lang="en"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 sz="2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efficiency</a:t>
            </a:r>
            <a:r>
              <a:rPr kumimoji="0" lang="en"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 sz="2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 increase</a:t>
            </a:r>
            <a:endParaRPr kumimoji="0" lang="et-EE" sz="2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Experimenting with </a:t>
            </a:r>
            <a:r>
              <a:rPr kumimoji="0" lang="et-EE" sz="29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vouchers</a:t>
            </a:r>
            <a:r>
              <a:rPr kumimoji="0" lang="en"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 areas with higher market demand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t>
            </a:r>
            <a:r>
              <a:rPr kumimoji="0" lang="en"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enders </a:t>
            </a:r>
            <a:r>
              <a:rPr kumimoji="0" lang="en-US"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provide education for specific specialists</a:t>
            </a:r>
            <a:endParaRPr kumimoji="0" lang="en"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Creating regulatory advantages for universities in the continuing education market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Tax exemptions for companies when paying student loans</a:t>
            </a:r>
            <a:endParaRPr kumimoji="0" lang="et-EE" sz="3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864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CA179-6169-4C4F-81C0-0ECDF67FB868}"/>
              </a:ext>
            </a:extLst>
          </p:cNvPr>
          <p:cNvSpPr>
            <a:spLocks noGrp="1"/>
          </p:cNvSpPr>
          <p:nvPr>
            <p:ph sz="half" idx="1"/>
          </p:nvPr>
        </p:nvSpPr>
        <p:spPr>
          <a:xfrm>
            <a:off x="445063" y="2148868"/>
            <a:ext cx="7528505" cy="3008348"/>
          </a:xfrm>
        </p:spPr>
        <p:txBody>
          <a:bodyPr>
            <a:noAutofit/>
          </a:bodyPr>
          <a:lstStyle/>
          <a:p>
            <a:pPr marL="457200" lvl="1" indent="0" fontAlgn="base">
              <a:lnSpc>
                <a:spcPct val="100000"/>
              </a:lnSpc>
              <a:spcBef>
                <a:spcPts val="0"/>
              </a:spcBef>
              <a:buSzPct val="77000"/>
              <a:buNone/>
              <a:defRPr/>
            </a:pPr>
            <a:endParaRPr lang="et-EE" kern="0" dirty="0">
              <a:solidFill>
                <a:srgbClr val="000000"/>
              </a:solidFill>
              <a:ea typeface="MS PGothic" pitchFamily="34" charset="-128"/>
            </a:endParaRPr>
          </a:p>
          <a:p>
            <a:pPr marL="457200" lvl="1" indent="0" fontAlgn="base">
              <a:lnSpc>
                <a:spcPct val="100000"/>
              </a:lnSpc>
              <a:spcBef>
                <a:spcPts val="1200"/>
              </a:spcBef>
              <a:spcAft>
                <a:spcPts val="600"/>
              </a:spcAft>
              <a:buSzPct val="77000"/>
              <a:buNone/>
              <a:defRPr/>
            </a:pPr>
            <a:endParaRPr lang="et-EE" sz="2800" kern="0" dirty="0">
              <a:ea typeface="MS PGothic" pitchFamily="34" charset="-128"/>
            </a:endParaRPr>
          </a:p>
          <a:p>
            <a:pPr marL="457200" lvl="1" indent="0" fontAlgn="base">
              <a:lnSpc>
                <a:spcPct val="100000"/>
              </a:lnSpc>
              <a:spcBef>
                <a:spcPct val="0"/>
              </a:spcBef>
              <a:spcAft>
                <a:spcPts val="600"/>
              </a:spcAft>
              <a:buSzPct val="77000"/>
              <a:buNone/>
              <a:defRPr/>
            </a:pPr>
            <a:endParaRPr lang="et-EE" sz="2800" kern="0" dirty="0">
              <a:solidFill>
                <a:srgbClr val="000000"/>
              </a:solidFill>
              <a:ea typeface="MS PGothic" pitchFamily="34" charset="-128"/>
            </a:endParaRPr>
          </a:p>
          <a:p>
            <a:pPr marL="457200" lvl="1" indent="0" algn="just" fontAlgn="base">
              <a:lnSpc>
                <a:spcPct val="100000"/>
              </a:lnSpc>
              <a:spcBef>
                <a:spcPct val="0"/>
              </a:spcBef>
              <a:spcAft>
                <a:spcPts val="600"/>
              </a:spcAft>
              <a:buSzPct val="77000"/>
              <a:buNone/>
              <a:defRPr/>
            </a:pPr>
            <a:endParaRPr kumimoji="0" lang="et-EE" sz="1600" b="0" i="0" u="none" strike="noStrike" kern="0" cap="none" spc="0" normalizeH="0" baseline="0" noProof="0" dirty="0">
              <a:ln>
                <a:noFill/>
              </a:ln>
              <a:solidFill>
                <a:srgbClr val="000000"/>
              </a:solidFill>
              <a:effectLst/>
              <a:uLnTx/>
              <a:uFillTx/>
              <a:ea typeface="MS PGothic" pitchFamily="34" charset="-128"/>
            </a:endParaRPr>
          </a:p>
        </p:txBody>
      </p:sp>
      <p:sp>
        <p:nvSpPr>
          <p:cNvPr id="3" name="Content Placeholder 2">
            <a:extLst>
              <a:ext uri="{FF2B5EF4-FFF2-40B4-BE49-F238E27FC236}">
                <a16:creationId xmlns:a16="http://schemas.microsoft.com/office/drawing/2014/main" id="{77A2D07D-496D-DF45-AB42-079FDE1A5DB6}"/>
              </a:ext>
            </a:extLst>
          </p:cNvPr>
          <p:cNvSpPr>
            <a:spLocks noGrp="1"/>
          </p:cNvSpPr>
          <p:nvPr>
            <p:ph sz="half" idx="2"/>
          </p:nvPr>
        </p:nvSpPr>
        <p:spPr>
          <a:xfrm>
            <a:off x="9303391" y="0"/>
            <a:ext cx="2888609" cy="6858000"/>
          </a:xfrm>
          <a:solidFill>
            <a:srgbClr val="0033A0"/>
          </a:solidFill>
        </p:spPr>
        <p:txBody>
          <a:bodyPr>
            <a:normAutofit/>
          </a:bodyPr>
          <a:lstStyle/>
          <a:p>
            <a:pPr marL="0" indent="0">
              <a:buNone/>
            </a:pPr>
            <a:endParaRPr lang="et-EE" sz="2400" dirty="0">
              <a:solidFill>
                <a:schemeClr val="bg1"/>
              </a:solidFill>
            </a:endParaRPr>
          </a:p>
          <a:p>
            <a:pPr marL="0" indent="0">
              <a:buNone/>
            </a:pPr>
            <a:endParaRPr lang="et-EE" sz="2400" dirty="0">
              <a:solidFill>
                <a:schemeClr val="bg1"/>
              </a:solidFill>
            </a:endParaRPr>
          </a:p>
          <a:p>
            <a:pPr marL="0" indent="0">
              <a:buNone/>
            </a:pPr>
            <a:endParaRPr lang="et-EE" sz="2400" dirty="0">
              <a:solidFill>
                <a:schemeClr val="bg1"/>
              </a:solidFill>
            </a:endParaRPr>
          </a:p>
          <a:p>
            <a:pPr marL="0" indent="0">
              <a:buNone/>
            </a:pPr>
            <a:endParaRPr lang="et-EE" sz="2400" dirty="0">
              <a:solidFill>
                <a:schemeClr val="bg1"/>
              </a:solidFill>
            </a:endParaRPr>
          </a:p>
          <a:p>
            <a:pPr marL="0" indent="0">
              <a:buNone/>
            </a:pPr>
            <a:endParaRPr lang="et-EE" sz="2400" dirty="0">
              <a:solidFill>
                <a:schemeClr val="bg1"/>
              </a:solidFill>
            </a:endParaRPr>
          </a:p>
          <a:p>
            <a:pPr marL="0" indent="0">
              <a:buNone/>
            </a:pPr>
            <a:r>
              <a:rPr lang="en" sz="2000" dirty="0">
                <a:solidFill>
                  <a:schemeClr val="bg1"/>
                </a:solidFill>
              </a:rPr>
              <a:t>Materials:</a:t>
            </a:r>
          </a:p>
          <a:p>
            <a:pPr marL="0" indent="0">
              <a:lnSpc>
                <a:spcPct val="100000"/>
              </a:lnSpc>
              <a:spcBef>
                <a:spcPts val="600"/>
              </a:spcBef>
              <a:buNone/>
            </a:pPr>
            <a:r>
              <a:rPr lang="en" sz="2000" dirty="0">
                <a:solidFill>
                  <a:schemeClr val="bg1"/>
                </a:solidFill>
              </a:rPr>
              <a:t>2 </a:t>
            </a:r>
            <a:r>
              <a:rPr lang="et-EE" sz="2000" dirty="0" err="1">
                <a:solidFill>
                  <a:schemeClr val="bg1"/>
                </a:solidFill>
              </a:rPr>
              <a:t>research</a:t>
            </a:r>
            <a:r>
              <a:rPr lang="et-EE" sz="2000" dirty="0">
                <a:solidFill>
                  <a:schemeClr val="bg1"/>
                </a:solidFill>
              </a:rPr>
              <a:t> </a:t>
            </a:r>
            <a:r>
              <a:rPr lang="et-EE" sz="2000" dirty="0" err="1">
                <a:solidFill>
                  <a:schemeClr val="bg1"/>
                </a:solidFill>
              </a:rPr>
              <a:t>reports</a:t>
            </a:r>
            <a:r>
              <a:rPr lang="en" sz="2000" dirty="0">
                <a:solidFill>
                  <a:schemeClr val="bg1"/>
                </a:solidFill>
              </a:rPr>
              <a:t>,</a:t>
            </a:r>
          </a:p>
          <a:p>
            <a:pPr marL="0" indent="0">
              <a:lnSpc>
                <a:spcPct val="100000"/>
              </a:lnSpc>
              <a:spcBef>
                <a:spcPts val="0"/>
              </a:spcBef>
              <a:buNone/>
            </a:pPr>
            <a:r>
              <a:rPr lang="en" sz="2000" dirty="0">
                <a:solidFill>
                  <a:schemeClr val="bg1"/>
                </a:solidFill>
              </a:rPr>
              <a:t>3 short reports,</a:t>
            </a:r>
          </a:p>
          <a:p>
            <a:pPr marL="0" indent="0">
              <a:lnSpc>
                <a:spcPct val="100000"/>
              </a:lnSpc>
              <a:spcBef>
                <a:spcPts val="0"/>
              </a:spcBef>
              <a:buNone/>
            </a:pPr>
            <a:r>
              <a:rPr lang="en" sz="2000" dirty="0">
                <a:solidFill>
                  <a:schemeClr val="bg1"/>
                </a:solidFill>
              </a:rPr>
              <a:t>2 webinars,</a:t>
            </a:r>
          </a:p>
          <a:p>
            <a:pPr marL="0" indent="0">
              <a:lnSpc>
                <a:spcPct val="100000"/>
              </a:lnSpc>
              <a:spcBef>
                <a:spcPts val="0"/>
              </a:spcBef>
              <a:buNone/>
            </a:pPr>
            <a:r>
              <a:rPr lang="et-EE" sz="2000" dirty="0">
                <a:solidFill>
                  <a:schemeClr val="bg1"/>
                </a:solidFill>
              </a:rPr>
              <a:t>HE </a:t>
            </a:r>
            <a:r>
              <a:rPr lang="en" sz="2000" dirty="0">
                <a:solidFill>
                  <a:schemeClr val="bg1"/>
                </a:solidFill>
              </a:rPr>
              <a:t>financing calculator</a:t>
            </a:r>
          </a:p>
          <a:p>
            <a:pPr marL="0" indent="0">
              <a:lnSpc>
                <a:spcPct val="100000"/>
              </a:lnSpc>
              <a:spcBef>
                <a:spcPts val="0"/>
              </a:spcBef>
              <a:buNone/>
            </a:pPr>
            <a:r>
              <a:rPr lang="en" sz="2000" dirty="0">
                <a:solidFill>
                  <a:schemeClr val="bg1"/>
                </a:solidFill>
              </a:rPr>
              <a:t>+ other materials</a:t>
            </a:r>
          </a:p>
          <a:p>
            <a:pPr marL="0" indent="0">
              <a:buNone/>
            </a:pPr>
            <a:endParaRPr lang="et-EE" sz="2000" dirty="0">
              <a:solidFill>
                <a:schemeClr val="bg1"/>
              </a:solidFill>
            </a:endParaRPr>
          </a:p>
          <a:p>
            <a:pPr marL="0" indent="0">
              <a:buNone/>
            </a:pPr>
            <a:r>
              <a:rPr lang="en" sz="2000" dirty="0">
                <a:solidFill>
                  <a:schemeClr val="bg1"/>
                </a:solidFill>
              </a:rPr>
              <a:t>Cooperation partners:</a:t>
            </a:r>
          </a:p>
          <a:p>
            <a:pPr marL="0" indent="0">
              <a:buNone/>
            </a:pPr>
            <a:r>
              <a:rPr lang="en" sz="2000" dirty="0">
                <a:solidFill>
                  <a:schemeClr val="bg1"/>
                </a:solidFill>
              </a:rPr>
              <a:t>Riigikogu Culture Committee, higher education institutions, HTM, EKKA, HARNO and others</a:t>
            </a:r>
          </a:p>
          <a:p>
            <a:pPr marL="0" indent="0">
              <a:buNone/>
            </a:pPr>
            <a:endParaRPr lang="en-EE" dirty="0"/>
          </a:p>
        </p:txBody>
      </p:sp>
      <p:sp>
        <p:nvSpPr>
          <p:cNvPr id="4" name="Title 3">
            <a:extLst>
              <a:ext uri="{FF2B5EF4-FFF2-40B4-BE49-F238E27FC236}">
                <a16:creationId xmlns:a16="http://schemas.microsoft.com/office/drawing/2014/main" id="{E964A147-667E-9146-90E7-209E1C4AC66D}"/>
              </a:ext>
            </a:extLst>
          </p:cNvPr>
          <p:cNvSpPr>
            <a:spLocks noGrp="1"/>
          </p:cNvSpPr>
          <p:nvPr>
            <p:ph type="title"/>
          </p:nvPr>
        </p:nvSpPr>
        <p:spPr>
          <a:xfrm>
            <a:off x="445063" y="605780"/>
            <a:ext cx="7917168" cy="1177097"/>
          </a:xfrm>
        </p:spPr>
        <p:txBody>
          <a:bodyPr>
            <a:noAutofit/>
          </a:bodyPr>
          <a:lstStyle/>
          <a:p>
            <a:pPr>
              <a:spcBef>
                <a:spcPts val="1000"/>
              </a:spcBef>
            </a:pPr>
            <a:r>
              <a:rPr lang="et-EE" dirty="0" err="1">
                <a:solidFill>
                  <a:srgbClr val="001CA7"/>
                </a:solidFill>
                <a:ea typeface="+mn-ea"/>
                <a:cs typeface="Times New Roman" panose="02020603050405020304" pitchFamily="18" charset="0"/>
              </a:rPr>
              <a:t>Foresight</a:t>
            </a:r>
            <a:r>
              <a:rPr lang="et-EE" dirty="0">
                <a:solidFill>
                  <a:srgbClr val="001CA7"/>
                </a:solidFill>
                <a:ea typeface="+mn-ea"/>
                <a:cs typeface="Times New Roman" panose="02020603050405020304" pitchFamily="18" charset="0"/>
              </a:rPr>
              <a:t> </a:t>
            </a:r>
            <a:r>
              <a:rPr lang="et-EE" dirty="0" err="1">
                <a:solidFill>
                  <a:srgbClr val="001CA7"/>
                </a:solidFill>
                <a:ea typeface="+mn-ea"/>
                <a:cs typeface="Times New Roman" panose="02020603050405020304" pitchFamily="18" charset="0"/>
              </a:rPr>
              <a:t>project</a:t>
            </a:r>
            <a:r>
              <a:rPr lang="et-EE" dirty="0">
                <a:solidFill>
                  <a:srgbClr val="001CA7"/>
                </a:solidFill>
                <a:ea typeface="+mn-ea"/>
                <a:cs typeface="Times New Roman" panose="02020603050405020304" pitchFamily="18" charset="0"/>
              </a:rPr>
              <a:t> „</a:t>
            </a:r>
            <a:r>
              <a:rPr lang="en-US" dirty="0">
                <a:solidFill>
                  <a:srgbClr val="001CA7"/>
                </a:solidFill>
                <a:ea typeface="+mn-ea"/>
                <a:cs typeface="Times New Roman" panose="02020603050405020304" pitchFamily="18" charset="0"/>
              </a:rPr>
              <a:t>The Future of Higher Education</a:t>
            </a:r>
            <a:r>
              <a:rPr lang="et-EE" dirty="0">
                <a:solidFill>
                  <a:srgbClr val="001CA7"/>
                </a:solidFill>
                <a:ea typeface="+mn-ea"/>
                <a:cs typeface="Times New Roman" panose="02020603050405020304" pitchFamily="18" charset="0"/>
              </a:rPr>
              <a:t>“</a:t>
            </a:r>
            <a:endParaRPr lang="en-US" dirty="0">
              <a:solidFill>
                <a:srgbClr val="001CA7"/>
              </a:solidFill>
              <a:ea typeface="+mn-ea"/>
              <a:cs typeface="Times New Roman" panose="02020603050405020304" pitchFamily="18" charset="0"/>
            </a:endParaRPr>
          </a:p>
        </p:txBody>
      </p:sp>
      <p:pic>
        <p:nvPicPr>
          <p:cNvPr id="5" name="Pilt 4">
            <a:extLst>
              <a:ext uri="{FF2B5EF4-FFF2-40B4-BE49-F238E27FC236}">
                <a16:creationId xmlns:a16="http://schemas.microsoft.com/office/drawing/2014/main" id="{07128680-95FB-4C5D-841A-B203F104BD1F}"/>
              </a:ext>
            </a:extLst>
          </p:cNvPr>
          <p:cNvPicPr>
            <a:picLocks noChangeAspect="1"/>
          </p:cNvPicPr>
          <p:nvPr/>
        </p:nvPicPr>
        <p:blipFill>
          <a:blip r:embed="rId3"/>
          <a:stretch>
            <a:fillRect/>
          </a:stretch>
        </p:blipFill>
        <p:spPr>
          <a:xfrm>
            <a:off x="6270020" y="3027336"/>
            <a:ext cx="2644708" cy="3697100"/>
          </a:xfrm>
          <a:prstGeom prst="rect">
            <a:avLst/>
          </a:prstGeom>
        </p:spPr>
      </p:pic>
      <p:sp>
        <p:nvSpPr>
          <p:cNvPr id="6" name="TextBox 5">
            <a:extLst>
              <a:ext uri="{FF2B5EF4-FFF2-40B4-BE49-F238E27FC236}">
                <a16:creationId xmlns:a16="http://schemas.microsoft.com/office/drawing/2014/main" id="{7B4B25A8-C650-48E9-A2CC-015875E7F889}"/>
              </a:ext>
            </a:extLst>
          </p:cNvPr>
          <p:cNvSpPr txBox="1"/>
          <p:nvPr/>
        </p:nvSpPr>
        <p:spPr>
          <a:xfrm>
            <a:off x="544530" y="2034283"/>
            <a:ext cx="5377451" cy="238526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2000" dirty="0">
                <a:latin typeface="Arial" panose="020B0604020202020204" pitchFamily="34" charset="0"/>
                <a:cs typeface="Arial" panose="020B0604020202020204" pitchFamily="34" charset="0"/>
              </a:rPr>
              <a:t>The importance of higher education</a:t>
            </a:r>
          </a:p>
          <a:p>
            <a:pPr marL="285750" indent="-285750">
              <a:spcBef>
                <a:spcPts val="600"/>
              </a:spcBef>
              <a:buFont typeface="Arial" panose="020B0604020202020204" pitchFamily="34" charset="0"/>
              <a:buChar char="•"/>
            </a:pPr>
            <a:r>
              <a:rPr lang="en" sz="2000" dirty="0">
                <a:latin typeface="Arial" panose="020B0604020202020204" pitchFamily="34" charset="0"/>
                <a:cs typeface="Arial" panose="020B0604020202020204" pitchFamily="34" charset="0"/>
              </a:rPr>
              <a:t>Development trends of higher education</a:t>
            </a:r>
          </a:p>
          <a:p>
            <a:pPr marL="285750" indent="-285750">
              <a:spcBef>
                <a:spcPts val="600"/>
              </a:spcBef>
              <a:buFont typeface="Arial" panose="020B0604020202020204" pitchFamily="34" charset="0"/>
              <a:buChar char="•"/>
            </a:pPr>
            <a:r>
              <a:rPr lang="en" sz="2000" dirty="0">
                <a:latin typeface="Arial" panose="020B0604020202020204" pitchFamily="34" charset="0"/>
                <a:cs typeface="Arial" panose="020B0604020202020204" pitchFamily="34" charset="0"/>
              </a:rPr>
              <a:t>Challenges of higher education in Estonia</a:t>
            </a:r>
          </a:p>
          <a:p>
            <a:pPr marL="285750" indent="-285750">
              <a:spcBef>
                <a:spcPts val="600"/>
              </a:spcBef>
              <a:buFont typeface="Arial" panose="020B0604020202020204" pitchFamily="34" charset="0"/>
              <a:buChar char="•"/>
            </a:pPr>
            <a:r>
              <a:rPr lang="et-EE" sz="2000" dirty="0">
                <a:latin typeface="Arial" panose="020B0604020202020204" pitchFamily="34" charset="0"/>
                <a:cs typeface="Arial" panose="020B0604020202020204" pitchFamily="34" charset="0"/>
              </a:rPr>
              <a:t>H</a:t>
            </a:r>
            <a:r>
              <a:rPr lang="en" sz="2000" dirty="0">
                <a:latin typeface="Arial" panose="020B0604020202020204" pitchFamily="34" charset="0"/>
                <a:cs typeface="Arial" panose="020B0604020202020204" pitchFamily="34" charset="0"/>
              </a:rPr>
              <a:t>igher education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financing</a:t>
            </a:r>
            <a:endParaRPr lang="en" sz="20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 dirty="0">
                <a:latin typeface="Arial" panose="020B0604020202020204" pitchFamily="34" charset="0"/>
                <a:cs typeface="Arial" panose="020B0604020202020204" pitchFamily="34" charset="0"/>
              </a:rPr>
              <a:t>Higher education funding models</a:t>
            </a:r>
          </a:p>
          <a:p>
            <a:pPr marL="742950" lvl="1" indent="-285750">
              <a:buFont typeface="Courier New" panose="02070309020205020404" pitchFamily="49" charset="0"/>
              <a:buChar char="o"/>
            </a:pPr>
            <a:r>
              <a:rPr lang="et-EE" dirty="0" err="1">
                <a:latin typeface="Arial" panose="020B0604020202020204" pitchFamily="34" charset="0"/>
                <a:cs typeface="Arial" panose="020B0604020202020204" pitchFamily="34" charset="0"/>
              </a:rPr>
              <a:t>Student</a:t>
            </a:r>
            <a:r>
              <a:rPr lang="et-EE" dirty="0">
                <a:latin typeface="Arial" panose="020B0604020202020204" pitchFamily="34" charset="0"/>
                <a:cs typeface="Arial" panose="020B0604020202020204" pitchFamily="34" charset="0"/>
              </a:rPr>
              <a:t> </a:t>
            </a:r>
            <a:r>
              <a:rPr lang="et-EE" dirty="0" err="1">
                <a:latin typeface="Arial" panose="020B0604020202020204" pitchFamily="34" charset="0"/>
                <a:cs typeface="Arial" panose="020B0604020202020204" pitchFamily="34" charset="0"/>
              </a:rPr>
              <a:t>finance</a:t>
            </a:r>
            <a:endParaRPr lang="en"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 dirty="0">
                <a:latin typeface="Arial" panose="020B0604020202020204" pitchFamily="34" charset="0"/>
                <a:cs typeface="Arial" panose="020B0604020202020204" pitchFamily="34" charset="0"/>
              </a:rPr>
              <a:t>Financing scenarios in Estonia</a:t>
            </a:r>
            <a:endParaRPr lang="et-EE" sz="1600" dirty="0">
              <a:latin typeface="Arial" panose="020B0604020202020204" pitchFamily="34" charset="0"/>
              <a:cs typeface="Arial" panose="020B0604020202020204" pitchFamily="34" charset="0"/>
            </a:endParaRPr>
          </a:p>
        </p:txBody>
      </p:sp>
      <p:sp>
        <p:nvSpPr>
          <p:cNvPr id="8" name="Ristkülik: ümarnurkne 7">
            <a:extLst>
              <a:ext uri="{FF2B5EF4-FFF2-40B4-BE49-F238E27FC236}">
                <a16:creationId xmlns:a16="http://schemas.microsoft.com/office/drawing/2014/main" id="{EF1139FB-27BE-4F0F-B9AC-DAE802BEF2AF}"/>
              </a:ext>
            </a:extLst>
          </p:cNvPr>
          <p:cNvSpPr/>
          <p:nvPr/>
        </p:nvSpPr>
        <p:spPr>
          <a:xfrm>
            <a:off x="544530" y="2445250"/>
            <a:ext cx="5157627" cy="719190"/>
          </a:xfrm>
          <a:prstGeom prst="round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8919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t 8"/>
          <p:cNvPicPr>
            <a:picLocks noChangeAspect="1"/>
          </p:cNvPicPr>
          <p:nvPr/>
        </p:nvPicPr>
        <p:blipFill>
          <a:blip r:embed="rId3"/>
          <a:stretch>
            <a:fillRect/>
          </a:stretch>
        </p:blipFill>
        <p:spPr>
          <a:xfrm>
            <a:off x="0" y="1279907"/>
            <a:ext cx="12192000" cy="5578094"/>
          </a:xfrm>
          <a:prstGeom prst="rect">
            <a:avLst/>
          </a:prstGeom>
        </p:spPr>
      </p:pic>
      <p:sp>
        <p:nvSpPr>
          <p:cNvPr id="4" name="Pealkiri 3"/>
          <p:cNvSpPr>
            <a:spLocks noGrp="1"/>
          </p:cNvSpPr>
          <p:nvPr>
            <p:ph type="title"/>
          </p:nvPr>
        </p:nvSpPr>
        <p:spPr>
          <a:xfrm>
            <a:off x="479370" y="46653"/>
            <a:ext cx="11041653" cy="1177097"/>
          </a:xfrm>
        </p:spPr>
        <p:txBody>
          <a:bodyPr>
            <a:noAutofit/>
          </a:bodyPr>
          <a:lstStyle/>
          <a:p>
            <a:pPr>
              <a:spcBef>
                <a:spcPts val="1000"/>
              </a:spcBef>
            </a:pPr>
            <a:r>
              <a:rPr lang="en" sz="4000" dirty="0">
                <a:solidFill>
                  <a:srgbClr val="001CA7"/>
                </a:solidFill>
                <a:ea typeface="+mn-ea"/>
                <a:cs typeface="Times New Roman" panose="02020603050405020304" pitchFamily="18" charset="0"/>
              </a:rPr>
              <a:t>Social attitudes do not support tuition fees</a:t>
            </a:r>
          </a:p>
        </p:txBody>
      </p:sp>
      <p:sp>
        <p:nvSpPr>
          <p:cNvPr id="5" name="Rectangle 2"/>
          <p:cNvSpPr>
            <a:spLocks noChangeArrowheads="1"/>
          </p:cNvSpPr>
          <p:nvPr/>
        </p:nvSpPr>
        <p:spPr bwMode="auto">
          <a:xfrm>
            <a:off x="90805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3"/>
          <p:cNvSpPr>
            <a:spLocks noChangeArrowheads="1"/>
          </p:cNvSpPr>
          <p:nvPr/>
        </p:nvSpPr>
        <p:spPr bwMode="auto">
          <a:xfrm>
            <a:off x="8192926" y="6459398"/>
            <a:ext cx="399907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 altLang="et-EE" sz="1100" b="0" i="1" u="none" strike="noStrike" kern="1200" cap="none" spc="0" normalizeH="0" baseline="0" noProof="0" dirty="0">
                <a:ln>
                  <a:noFill/>
                </a:ln>
                <a:solidFill>
                  <a:srgbClr val="150F16"/>
                </a:solidFill>
                <a:effectLst/>
                <a:uLnTx/>
                <a:uFillTx/>
                <a:latin typeface="Arial" panose="020B0604020202020204" pitchFamily="34" charset="0"/>
                <a:ea typeface="Times New Roman" panose="02020603050405020304" pitchFamily="18" charset="0"/>
                <a:cs typeface="Arial" panose="020B0604020202020204" pitchFamily="34" charset="0"/>
              </a:rPr>
              <a:t>Source: Põder et </a:t>
            </a:r>
            <a:r>
              <a:rPr kumimoji="0" lang="en" altLang="et-EE" sz="1100" b="0" i="1" u="none" strike="noStrike" kern="1200" cap="none" spc="0" normalizeH="0" baseline="0" noProof="0" dirty="0" err="1">
                <a:ln>
                  <a:noFill/>
                </a:ln>
                <a:solidFill>
                  <a:srgbClr val="150F16"/>
                </a:solidFill>
                <a:effectLst/>
                <a:uLnTx/>
                <a:uFillTx/>
                <a:latin typeface="Arial" panose="020B0604020202020204" pitchFamily="34" charset="0"/>
                <a:ea typeface="Times New Roman" panose="02020603050405020304" pitchFamily="18" charset="0"/>
                <a:cs typeface="Arial" panose="020B0604020202020204" pitchFamily="34" charset="0"/>
              </a:rPr>
              <a:t>al </a:t>
            </a:r>
            <a:r>
              <a:rPr kumimoji="0" lang="en" altLang="et-EE" sz="1100" b="0" i="1" u="none" strike="noStrike" kern="1200" cap="none" spc="0" normalizeH="0" baseline="0" noProof="0" dirty="0">
                <a:ln>
                  <a:noFill/>
                </a:ln>
                <a:solidFill>
                  <a:srgbClr val="150F16"/>
                </a:solidFill>
                <a:effectLst/>
                <a:uLnTx/>
                <a:uFillTx/>
                <a:latin typeface="Arial" panose="020B0604020202020204" pitchFamily="34" charset="0"/>
                <a:ea typeface="Times New Roman" panose="02020603050405020304" pitchFamily="18" charset="0"/>
                <a:cs typeface="Arial" panose="020B0604020202020204" pitchFamily="34" charset="0"/>
              </a:rPr>
              <a:t>. (2022) according to the INVEDUC study.</a:t>
            </a:r>
            <a:endParaRPr kumimoji="0" lang="et-EE" altLang="et-E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istkülik 9"/>
          <p:cNvSpPr/>
          <p:nvPr/>
        </p:nvSpPr>
        <p:spPr>
          <a:xfrm>
            <a:off x="3798000" y="1296000"/>
            <a:ext cx="522514" cy="55330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79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4"/>
          <p:cNvSpPr txBox="1">
            <a:spLocks/>
          </p:cNvSpPr>
          <p:nvPr/>
        </p:nvSpPr>
        <p:spPr>
          <a:xfrm>
            <a:off x="275793" y="356658"/>
            <a:ext cx="10797919" cy="76808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800" b="1" kern="1200">
                <a:solidFill>
                  <a:srgbClr val="0033A0"/>
                </a:solidFill>
                <a:latin typeface="+mj-lt"/>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 sz="4000" b="0" i="0" u="none" strike="noStrike" kern="1200" cap="none" spc="0" normalizeH="0" baseline="0" noProof="0" dirty="0">
                <a:ln>
                  <a:noFill/>
                </a:ln>
                <a:solidFill>
                  <a:srgbClr val="001CA7"/>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 sz="4400" b="0" i="0" u="none" strike="noStrike" kern="1200" cap="none" spc="0" normalizeH="0" baseline="0" noProof="0" dirty="0">
                <a:ln>
                  <a:noFill/>
                </a:ln>
                <a:solidFill>
                  <a:srgbClr val="001CA7"/>
                </a:solidFill>
                <a:effectLst/>
                <a:uLnTx/>
                <a:uFillTx/>
                <a:latin typeface="Calibri Light" panose="020F0302020204030204"/>
                <a:ea typeface="Tahoma" panose="020B0604030504040204" pitchFamily="34" charset="0"/>
                <a:cs typeface="Arial" panose="020B0604020202020204" pitchFamily="34" charset="0"/>
              </a:rPr>
              <a:t>Description of financing scenarios</a:t>
            </a:r>
          </a:p>
        </p:txBody>
      </p:sp>
      <p:grpSp>
        <p:nvGrpSpPr>
          <p:cNvPr id="5" name="Rühm 4"/>
          <p:cNvGrpSpPr/>
          <p:nvPr/>
        </p:nvGrpSpPr>
        <p:grpSpPr>
          <a:xfrm>
            <a:off x="275794" y="1145048"/>
            <a:ext cx="2781306" cy="745295"/>
            <a:chOff x="0" y="21441"/>
            <a:chExt cx="1303755" cy="521502"/>
          </a:xfrm>
        </p:grpSpPr>
        <p:sp>
          <p:nvSpPr>
            <p:cNvPr id="6" name="Ristkülik 5"/>
            <p:cNvSpPr/>
            <p:nvPr/>
          </p:nvSpPr>
          <p:spPr>
            <a:xfrm>
              <a:off x="0" y="21441"/>
              <a:ext cx="1303755" cy="521502"/>
            </a:xfrm>
            <a:prstGeom prst="rect">
              <a:avLst/>
            </a:prstGeom>
            <a:solidFill>
              <a:srgbClr val="0033A0"/>
            </a:solidFill>
            <a:ln w="12700" cap="flat" cmpd="sng" algn="ctr">
              <a:solidFill>
                <a:srgbClr val="0033A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0" y="21441"/>
              <a:ext cx="1303755" cy="521502"/>
            </a:xfrm>
            <a:prstGeom prst="rect">
              <a:avLst/>
            </a:prstGeom>
            <a:noFill/>
            <a:ln>
              <a:noFill/>
            </a:ln>
            <a:effectLst/>
          </p:spPr>
          <p:txBody>
            <a:bodyPr spcFirstLastPara="0" vert="horz" wrap="square" lIns="71120" tIns="40640" rIns="71120" bIns="4064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 sz="1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Continue in the same way</a:t>
              </a:r>
            </a:p>
          </p:txBody>
        </p:sp>
      </p:grpSp>
      <p:grpSp>
        <p:nvGrpSpPr>
          <p:cNvPr id="9" name="Rühm 8"/>
          <p:cNvGrpSpPr/>
          <p:nvPr/>
        </p:nvGrpSpPr>
        <p:grpSpPr>
          <a:xfrm>
            <a:off x="275793" y="1890343"/>
            <a:ext cx="2781307" cy="4768401"/>
            <a:chOff x="0" y="547288"/>
            <a:chExt cx="1301280" cy="5427396"/>
          </a:xfrm>
        </p:grpSpPr>
        <p:sp>
          <p:nvSpPr>
            <p:cNvPr id="10" name="Ristkülik 9"/>
            <p:cNvSpPr/>
            <p:nvPr/>
          </p:nvSpPr>
          <p:spPr>
            <a:xfrm>
              <a:off x="0" y="547288"/>
              <a:ext cx="1301280" cy="5427396"/>
            </a:xfrm>
            <a:prstGeom prst="rect">
              <a:avLst/>
            </a:prstGeom>
            <a:solidFill>
              <a:srgbClr val="0033A0">
                <a:alpha val="25098"/>
              </a:srgbClr>
            </a:solidFill>
            <a:ln w="12700" cap="flat"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0" y="547288"/>
              <a:ext cx="1301280" cy="5427396"/>
            </a:xfrm>
            <a:prstGeom prst="rect">
              <a:avLst/>
            </a:prstGeom>
            <a:noFill/>
            <a:ln>
              <a:noFill/>
            </a:ln>
            <a:effectLst/>
          </p:spPr>
          <p:txBody>
            <a:bodyPr spcFirstLastPara="0" vert="horz" wrap="square" lIns="53340" tIns="53340" rIns="71120" bIns="80010" numCol="1" spcCol="1270" anchor="t" anchorCtr="0">
              <a:noAutofit/>
            </a:bodyPr>
            <a:lstStyle/>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 operating support is increasing with the historical growth so far, i.e. approximately 3% per year</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There is no tuition fee</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 student loan interest rate is 3%, the maximum loan amount (2,500 euros per year) does not change</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Need-based study grants will not change (maximum rate 220 euros per month) and the proportion of recipients (14%) will not increase</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grpSp>
        <p:nvGrpSpPr>
          <p:cNvPr id="12" name="Rühm 11"/>
          <p:cNvGrpSpPr/>
          <p:nvPr/>
        </p:nvGrpSpPr>
        <p:grpSpPr>
          <a:xfrm>
            <a:off x="3132770" y="1145047"/>
            <a:ext cx="2792217" cy="745295"/>
            <a:chOff x="1465511" y="38402"/>
            <a:chExt cx="1365438" cy="539160"/>
          </a:xfrm>
        </p:grpSpPr>
        <p:sp>
          <p:nvSpPr>
            <p:cNvPr id="13" name="Ristkülik 12"/>
            <p:cNvSpPr/>
            <p:nvPr/>
          </p:nvSpPr>
          <p:spPr>
            <a:xfrm>
              <a:off x="1483046" y="38402"/>
              <a:ext cx="1347902" cy="539160"/>
            </a:xfrm>
            <a:prstGeom prst="rect">
              <a:avLst/>
            </a:prstGeom>
            <a:solidFill>
              <a:srgbClr val="009A5F"/>
            </a:solidFill>
            <a:ln w="12700" cap="flat" cmpd="sng" algn="ctr">
              <a:solidFill>
                <a:srgbClr val="009A5F"/>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465511" y="38402"/>
              <a:ext cx="1365438" cy="539160"/>
            </a:xfrm>
            <a:prstGeom prst="rect">
              <a:avLst/>
            </a:prstGeom>
            <a:noFill/>
            <a:ln>
              <a:noFill/>
            </a:ln>
            <a:effectLst/>
          </p:spPr>
          <p:txBody>
            <a:bodyPr spcFirstLastPara="0" vert="horz" wrap="square" lIns="71120" tIns="40640" rIns="71120" bIns="4064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 sz="1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Growth of state </a:t>
              </a:r>
              <a:r>
                <a:rPr kumimoji="0" lang="en" sz="1600" b="1" i="0" u="none" strike="noStrike" kern="120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funding</a:t>
              </a:r>
            </a:p>
          </p:txBody>
        </p:sp>
      </p:grpSp>
      <p:grpSp>
        <p:nvGrpSpPr>
          <p:cNvPr id="15" name="Rühm 14"/>
          <p:cNvGrpSpPr/>
          <p:nvPr/>
        </p:nvGrpSpPr>
        <p:grpSpPr>
          <a:xfrm>
            <a:off x="3181472" y="1890342"/>
            <a:ext cx="2754248" cy="4783876"/>
            <a:chOff x="1487850" y="562087"/>
            <a:chExt cx="1343421" cy="5427795"/>
          </a:xfrm>
        </p:grpSpPr>
        <p:sp>
          <p:nvSpPr>
            <p:cNvPr id="16" name="Ristkülik 15"/>
            <p:cNvSpPr/>
            <p:nvPr/>
          </p:nvSpPr>
          <p:spPr>
            <a:xfrm>
              <a:off x="1487850" y="562087"/>
              <a:ext cx="1343421" cy="5427795"/>
            </a:xfrm>
            <a:prstGeom prst="rect">
              <a:avLst/>
            </a:prstGeom>
            <a:solidFill>
              <a:srgbClr val="009A5F">
                <a:alpha val="25098"/>
              </a:srgbClr>
            </a:solidFill>
            <a:ln w="12700" cap="flat"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1487850" y="562087"/>
              <a:ext cx="1343421" cy="5427795"/>
            </a:xfrm>
            <a:prstGeom prst="rect">
              <a:avLst/>
            </a:prstGeom>
            <a:noFill/>
            <a:ln>
              <a:noFill/>
            </a:ln>
            <a:effectLst/>
          </p:spPr>
          <p:txBody>
            <a:bodyPr spcFirstLastPara="0" vert="horz" wrap="square" lIns="53340" tIns="53340" rIns="71120" bIns="80010" numCol="1" spcCol="1270" anchor="t" anchorCtr="0">
              <a:noAutofit/>
            </a:bodyPr>
            <a:lstStyle/>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 operating support will increase by 10% per year for the next six years</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There is no tuition fee</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 student loan interest rate is 1.5%, the maximum loan amount is 4,000 euros per year</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Study grants are increasing (up to 300 euros) and the proportion of recipients is also increasing (20%)</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grpSp>
        <p:nvGrpSpPr>
          <p:cNvPr id="18" name="Rühm 17"/>
          <p:cNvGrpSpPr/>
          <p:nvPr/>
        </p:nvGrpSpPr>
        <p:grpSpPr>
          <a:xfrm>
            <a:off x="6098060" y="1127230"/>
            <a:ext cx="2802893" cy="763113"/>
            <a:chOff x="3017883" y="4883"/>
            <a:chExt cx="1227741" cy="603267"/>
          </a:xfrm>
        </p:grpSpPr>
        <p:sp>
          <p:nvSpPr>
            <p:cNvPr id="19" name="Ristkülik 18"/>
            <p:cNvSpPr/>
            <p:nvPr/>
          </p:nvSpPr>
          <p:spPr>
            <a:xfrm>
              <a:off x="3017883" y="4883"/>
              <a:ext cx="1227741" cy="603267"/>
            </a:xfrm>
            <a:prstGeom prst="rect">
              <a:avLst/>
            </a:prstGeom>
            <a:solidFill>
              <a:srgbClr val="FADE38"/>
            </a:solidFill>
            <a:ln w="12700" cap="flat" cmpd="sng" algn="ctr">
              <a:solidFill>
                <a:srgbClr val="FADE38"/>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3017883" y="4883"/>
              <a:ext cx="1227741" cy="603267"/>
            </a:xfrm>
            <a:prstGeom prst="rect">
              <a:avLst/>
            </a:prstGeom>
            <a:noFill/>
            <a:ln>
              <a:noFill/>
            </a:ln>
            <a:effectLst/>
          </p:spPr>
          <p:txBody>
            <a:bodyPr spcFirstLastPara="0" vert="horz" wrap="square" lIns="71120" tIns="40640" rIns="71120" bIns="4064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 sz="1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Low tuition fees</a:t>
              </a:r>
            </a:p>
          </p:txBody>
        </p:sp>
      </p:grpSp>
      <p:grpSp>
        <p:nvGrpSpPr>
          <p:cNvPr id="21" name="Rühm 20"/>
          <p:cNvGrpSpPr/>
          <p:nvPr/>
        </p:nvGrpSpPr>
        <p:grpSpPr>
          <a:xfrm>
            <a:off x="6098060" y="1890343"/>
            <a:ext cx="2802893" cy="4768401"/>
            <a:chOff x="3016095" y="574494"/>
            <a:chExt cx="1269318" cy="5426496"/>
          </a:xfrm>
        </p:grpSpPr>
        <p:sp>
          <p:nvSpPr>
            <p:cNvPr id="22" name="Ristkülik 21"/>
            <p:cNvSpPr/>
            <p:nvPr/>
          </p:nvSpPr>
          <p:spPr>
            <a:xfrm>
              <a:off x="3016095" y="574494"/>
              <a:ext cx="1269318" cy="5426496"/>
            </a:xfrm>
            <a:prstGeom prst="rect">
              <a:avLst/>
            </a:prstGeom>
            <a:solidFill>
              <a:srgbClr val="FADE38">
                <a:alpha val="25098"/>
              </a:srgbClr>
            </a:solidFill>
            <a:ln w="12700" cap="flat"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3016095" y="574494"/>
              <a:ext cx="1269318" cy="5426496"/>
            </a:xfrm>
            <a:prstGeom prst="rect">
              <a:avLst/>
            </a:prstGeom>
            <a:noFill/>
            <a:ln>
              <a:noFill/>
            </a:ln>
            <a:effectLst/>
          </p:spPr>
          <p:txBody>
            <a:bodyPr spcFirstLastPara="0" vert="horz" wrap="square" lIns="53340" tIns="53340" rIns="71120" bIns="80010" numCol="1" spcCol="1270" anchor="t" anchorCtr="0">
              <a:noAutofit/>
            </a:bodyPr>
            <a:lstStyle/>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Operating support is increasing with the historical growth so far</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 uniform tuition fee of 1,000 euros per year is established, 20% of students are exempt from the tuition fee</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Student loan repayment becomes income dependent – repayment starts at 1.5 times the average salary</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 student loan interest rate drops to 1.5% per </a:t>
              </a:r>
              <a:r>
                <a:rPr kumimoji="0" lang="en" sz="16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year </a:t>
              </a: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the maximum loan amount is 1000+4000 euros</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Study grants are increasing (up to 300 euros) and the proportion of recipients is also increasing (20%)</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grpSp>
        <p:nvGrpSpPr>
          <p:cNvPr id="24" name="Rühm 23"/>
          <p:cNvGrpSpPr/>
          <p:nvPr/>
        </p:nvGrpSpPr>
        <p:grpSpPr>
          <a:xfrm>
            <a:off x="9063294" y="1150879"/>
            <a:ext cx="2847471" cy="739463"/>
            <a:chOff x="4459136" y="-7055"/>
            <a:chExt cx="1269318" cy="678156"/>
          </a:xfrm>
        </p:grpSpPr>
        <p:sp>
          <p:nvSpPr>
            <p:cNvPr id="25" name="Ristkülik 24"/>
            <p:cNvSpPr/>
            <p:nvPr/>
          </p:nvSpPr>
          <p:spPr>
            <a:xfrm>
              <a:off x="4459136" y="-7055"/>
              <a:ext cx="1269318" cy="678156"/>
            </a:xfrm>
            <a:prstGeom prst="rect">
              <a:avLst/>
            </a:prstGeom>
            <a:solidFill>
              <a:srgbClr val="FA333D"/>
            </a:solidFill>
            <a:ln w="12700" cap="flat" cmpd="sng" algn="ctr">
              <a:solidFill>
                <a:srgbClr val="FA333D"/>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4459136" y="-7055"/>
              <a:ext cx="1269318" cy="678156"/>
            </a:xfrm>
            <a:prstGeom prst="rect">
              <a:avLst/>
            </a:prstGeom>
            <a:noFill/>
            <a:ln>
              <a:noFill/>
            </a:ln>
            <a:effectLst/>
          </p:spPr>
          <p:txBody>
            <a:bodyPr spcFirstLastPara="0" vert="horz" wrap="square" lIns="71120" tIns="40640" rIns="71120" bIns="4064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 sz="1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Market-based tuition fees</a:t>
              </a:r>
            </a:p>
          </p:txBody>
        </p:sp>
      </p:grpSp>
      <p:grpSp>
        <p:nvGrpSpPr>
          <p:cNvPr id="27" name="Rühm 26"/>
          <p:cNvGrpSpPr/>
          <p:nvPr/>
        </p:nvGrpSpPr>
        <p:grpSpPr>
          <a:xfrm>
            <a:off x="9063293" y="1890343"/>
            <a:ext cx="2847472" cy="4783875"/>
            <a:chOff x="4462191" y="609447"/>
            <a:chExt cx="1269318" cy="5432091"/>
          </a:xfrm>
        </p:grpSpPr>
        <p:sp>
          <p:nvSpPr>
            <p:cNvPr id="28" name="Ristkülik 27"/>
            <p:cNvSpPr/>
            <p:nvPr/>
          </p:nvSpPr>
          <p:spPr>
            <a:xfrm>
              <a:off x="4462191" y="609447"/>
              <a:ext cx="1269318" cy="5432091"/>
            </a:xfrm>
            <a:prstGeom prst="rect">
              <a:avLst/>
            </a:prstGeom>
            <a:solidFill>
              <a:srgbClr val="FA333D">
                <a:alpha val="25098"/>
              </a:srgbClr>
            </a:solidFill>
            <a:ln w="12700" cap="flat"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4462191" y="609447"/>
              <a:ext cx="1269318" cy="5432091"/>
            </a:xfrm>
            <a:prstGeom prst="rect">
              <a:avLst/>
            </a:prstGeom>
            <a:noFill/>
            <a:ln>
              <a:noFill/>
            </a:ln>
            <a:effectLst/>
          </p:spPr>
          <p:txBody>
            <a:bodyPr spcFirstLastPara="0" vert="horz" wrap="square" lIns="53340" tIns="53340" rIns="71120" bIns="80010" numCol="1" spcCol="1270" anchor="t" anchorCtr="0">
              <a:noAutofit/>
            </a:bodyPr>
            <a:lstStyle/>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 growth of the operating allowance is frozen for the next five years</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 uniform tuition fee of 5,000 euros per year is established, 20% of students are exempt from the tuition fee</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Student loan repayment becomes income dependent – repayment starts at 1.5 times the average salary</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 student loan interest rate drops to 1.5% per </a:t>
              </a:r>
              <a:r>
                <a:rPr kumimoji="0" lang="en" sz="16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year </a:t>
              </a: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the maximum loan amount is 5000+4000 euros</a:t>
              </a:r>
            </a:p>
            <a:p>
              <a:pPr marL="57150" marR="0" lvl="1" indent="-57150" algn="l" defTabSz="444500" rtl="0" eaLnBrk="1" fontAlgn="auto" latinLnBrk="0" hangingPunct="1">
                <a:lnSpc>
                  <a:spcPct val="90000"/>
                </a:lnSpc>
                <a:spcBef>
                  <a:spcPct val="0"/>
                </a:spcBef>
                <a:spcAft>
                  <a:spcPts val="600"/>
                </a:spcAft>
                <a:buClrTx/>
                <a:buSzTx/>
                <a:buFontTx/>
                <a:buChar char="••"/>
                <a:tabLst/>
                <a:defRPr/>
              </a:pPr>
              <a:r>
                <a:rPr kumimoji="0" lang="en"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Study grants are increasing (up to 300 euros) and the proportion of recipients is also increasing (20%)</a:t>
              </a:r>
              <a:br>
                <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23379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4ACDEB7-CC1D-4402-8BA1-244E77264688}"/>
              </a:ext>
            </a:extLst>
          </p:cNvPr>
          <p:cNvSpPr>
            <a:spLocks noGrp="1"/>
          </p:cNvSpPr>
          <p:nvPr>
            <p:ph type="body" sz="quarter" idx="13"/>
          </p:nvPr>
        </p:nvSpPr>
        <p:spPr>
          <a:xfrm>
            <a:off x="647997" y="423117"/>
            <a:ext cx="10888017" cy="847543"/>
          </a:xfrm>
        </p:spPr>
        <p:txBody>
          <a:bodyPr>
            <a:normAutofit/>
          </a:bodyPr>
          <a:lstStyle/>
          <a:p>
            <a:r>
              <a:rPr lang="en" sz="4400" dirty="0">
                <a:latin typeface="+mj-lt"/>
                <a:cs typeface="Arial" panose="020B0604020202020204" pitchFamily="34" charset="0"/>
              </a:rPr>
              <a:t>Comparison of scenarios</a:t>
            </a:r>
            <a:endParaRPr lang="et-EE" sz="4800" dirty="0">
              <a:latin typeface="+mj-lt"/>
              <a:cs typeface="Arial" panose="020B0604020202020204" pitchFamily="34" charset="0"/>
            </a:endParaRPr>
          </a:p>
        </p:txBody>
      </p:sp>
      <p:graphicFrame>
        <p:nvGraphicFramePr>
          <p:cNvPr id="6" name="Tabel 5"/>
          <p:cNvGraphicFramePr>
            <a:graphicFrameLocks noGrp="1"/>
          </p:cNvGraphicFramePr>
          <p:nvPr/>
        </p:nvGraphicFramePr>
        <p:xfrm>
          <a:off x="904389" y="1745789"/>
          <a:ext cx="10134600" cy="3776553"/>
        </p:xfrm>
        <a:graphic>
          <a:graphicData uri="http://schemas.openxmlformats.org/drawingml/2006/table">
            <a:tbl>
              <a:tblPr firstRow="1" firstCol="1" bandRow="1"/>
              <a:tblGrid>
                <a:gridCol w="1863706">
                  <a:extLst>
                    <a:ext uri="{9D8B030D-6E8A-4147-A177-3AD203B41FA5}">
                      <a16:colId xmlns:a16="http://schemas.microsoft.com/office/drawing/2014/main" val="2955196129"/>
                    </a:ext>
                  </a:extLst>
                </a:gridCol>
                <a:gridCol w="2327945">
                  <a:extLst>
                    <a:ext uri="{9D8B030D-6E8A-4147-A177-3AD203B41FA5}">
                      <a16:colId xmlns:a16="http://schemas.microsoft.com/office/drawing/2014/main" val="684294082"/>
                    </a:ext>
                  </a:extLst>
                </a:gridCol>
                <a:gridCol w="2097511">
                  <a:extLst>
                    <a:ext uri="{9D8B030D-6E8A-4147-A177-3AD203B41FA5}">
                      <a16:colId xmlns:a16="http://schemas.microsoft.com/office/drawing/2014/main" val="1462219158"/>
                    </a:ext>
                  </a:extLst>
                </a:gridCol>
                <a:gridCol w="1900800">
                  <a:extLst>
                    <a:ext uri="{9D8B030D-6E8A-4147-A177-3AD203B41FA5}">
                      <a16:colId xmlns:a16="http://schemas.microsoft.com/office/drawing/2014/main" val="3815760998"/>
                    </a:ext>
                  </a:extLst>
                </a:gridCol>
                <a:gridCol w="1944638">
                  <a:extLst>
                    <a:ext uri="{9D8B030D-6E8A-4147-A177-3AD203B41FA5}">
                      <a16:colId xmlns:a16="http://schemas.microsoft.com/office/drawing/2014/main" val="3637706129"/>
                    </a:ext>
                  </a:extLst>
                </a:gridCol>
              </a:tblGrid>
              <a:tr h="1560149">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40000"/>
                        </a:lnSpc>
                        <a:spcAft>
                          <a:spcPts val="0"/>
                        </a:spcAft>
                      </a:pPr>
                      <a:r>
                        <a:rPr lang="en" sz="1800" b="1"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Continue </a:t>
                      </a:r>
                      <a:endParaRPr lang="et-EE"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A0"/>
                    </a:solidFill>
                  </a:tcPr>
                </a:tc>
                <a:tc>
                  <a:txBody>
                    <a:bodyPr/>
                    <a:lstStyle/>
                    <a:p>
                      <a:pPr algn="l">
                        <a:lnSpc>
                          <a:spcPct val="140000"/>
                        </a:lnSpc>
                        <a:spcAft>
                          <a:spcPts val="0"/>
                        </a:spcAft>
                      </a:pPr>
                      <a:r>
                        <a:rPr lang="en"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Growth of state </a:t>
                      </a:r>
                      <a:r>
                        <a:rPr lang="en" sz="1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funding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A5F"/>
                    </a:solidFill>
                  </a:tcPr>
                </a:tc>
                <a:tc>
                  <a:txBody>
                    <a:bodyPr/>
                    <a:lstStyle/>
                    <a:p>
                      <a:pPr algn="just">
                        <a:lnSpc>
                          <a:spcPct val="140000"/>
                        </a:lnSpc>
                        <a:spcAft>
                          <a:spcPts val="0"/>
                        </a:spcAft>
                      </a:pPr>
                      <a:r>
                        <a:rPr lang="en"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Low tuition fees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38"/>
                    </a:solidFill>
                  </a:tcPr>
                </a:tc>
                <a:tc>
                  <a:txBody>
                    <a:bodyPr/>
                    <a:lstStyle/>
                    <a:p>
                      <a:pPr algn="just">
                        <a:lnSpc>
                          <a:spcPct val="140000"/>
                        </a:lnSpc>
                        <a:spcAft>
                          <a:spcPts val="0"/>
                        </a:spcAft>
                      </a:pPr>
                      <a:r>
                        <a:rPr lang="en"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Market-based tuition fees</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333D"/>
                    </a:solidFill>
                  </a:tcPr>
                </a:tc>
                <a:extLst>
                  <a:ext uri="{0D108BD9-81ED-4DB2-BD59-A6C34878D82A}">
                    <a16:rowId xmlns:a16="http://schemas.microsoft.com/office/drawing/2014/main" val="1326722783"/>
                  </a:ext>
                </a:extLst>
              </a:tr>
              <a:tr h="1040100">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The most profitable for universities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D4B"/>
                    </a:solidFill>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+95 mln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DF64"/>
                    </a:solidFill>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+29 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+110 mln</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DF64"/>
                    </a:solidFill>
                  </a:tcPr>
                </a:tc>
                <a:extLst>
                  <a:ext uri="{0D108BD9-81ED-4DB2-BD59-A6C34878D82A}">
                    <a16:rowId xmlns:a16="http://schemas.microsoft.com/office/drawing/2014/main" val="2013431883"/>
                  </a:ext>
                </a:extLst>
              </a:tr>
              <a:tr h="1040100">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The most economical for the country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DF64"/>
                    </a:solidFill>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+102 mln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D4B"/>
                    </a:solidFill>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+34 mln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just">
                        <a:lnSpc>
                          <a:spcPct val="140000"/>
                        </a:lnSpc>
                        <a:spcAft>
                          <a:spcPts val="0"/>
                        </a:spcAft>
                      </a:pPr>
                      <a:r>
                        <a:rPr lang="en" sz="1800" dirty="0">
                          <a:effectLst/>
                          <a:latin typeface="Arial" panose="020B0604020202020204" pitchFamily="34" charset="0"/>
                          <a:ea typeface="Calibri" panose="020F0502020204030204" pitchFamily="34" charset="0"/>
                          <a:cs typeface="Times New Roman" panose="02020603050405020304" pitchFamily="18" charset="0"/>
                        </a:rPr>
                        <a:t>+36 million</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661601735"/>
                  </a:ext>
                </a:extLst>
              </a:tr>
            </a:tbl>
          </a:graphicData>
        </a:graphic>
      </p:graphicFrame>
    </p:spTree>
    <p:extLst>
      <p:ext uri="{BB962C8B-B14F-4D97-AF65-F5344CB8AC3E}">
        <p14:creationId xmlns:p14="http://schemas.microsoft.com/office/powerpoint/2010/main" val="157974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sz="half" idx="1"/>
          </p:nvPr>
        </p:nvSpPr>
        <p:spPr>
          <a:xfrm>
            <a:off x="5560608" y="1840187"/>
            <a:ext cx="6084393" cy="4696722"/>
          </a:xfrm>
        </p:spPr>
        <p:txBody>
          <a:bodyPr>
            <a:noAutofit/>
          </a:bodyPr>
          <a:lstStyle/>
          <a:p>
            <a:r>
              <a:rPr lang="en" sz="2400" dirty="0">
                <a:latin typeface="Arial" panose="020B0604020202020204" pitchFamily="34" charset="0"/>
                <a:cs typeface="Arial" panose="020B0604020202020204" pitchFamily="34" charset="0"/>
              </a:rPr>
              <a:t>The long-term competitiveness of higher education institutions depends on their success in the lifelong learning market</a:t>
            </a:r>
          </a:p>
          <a:p>
            <a:r>
              <a:rPr lang="et-EE" sz="2400" dirty="0">
                <a:latin typeface="Arial" panose="020B0604020202020204" pitchFamily="34" charset="0"/>
                <a:cs typeface="Arial" panose="020B0604020202020204" pitchFamily="34" charset="0"/>
              </a:rPr>
              <a:t>F</a:t>
            </a:r>
            <a:r>
              <a:rPr lang="en" sz="2400" dirty="0">
                <a:latin typeface="Arial" panose="020B0604020202020204" pitchFamily="34" charset="0"/>
                <a:cs typeface="Arial" panose="020B0604020202020204" pitchFamily="34" charset="0"/>
              </a:rPr>
              <a:t>ree higher education alone does not guarantee equal access to higher education</a:t>
            </a:r>
          </a:p>
          <a:p>
            <a:r>
              <a:rPr lang="en" sz="2400" dirty="0">
                <a:latin typeface="Arial" panose="020B0604020202020204" pitchFamily="34" charset="0"/>
                <a:cs typeface="Arial" panose="020B0604020202020204" pitchFamily="34" charset="0"/>
              </a:rPr>
              <a:t>Full-time study can no longer be considered the norm, so graduation in nominal time cannot be the main funding criterion either </a:t>
            </a:r>
            <a:endParaRPr lang="et-EE"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Higher education institutions are</a:t>
            </a:r>
            <a:r>
              <a:rPr lang="et-EE" sz="2400" dirty="0">
                <a:latin typeface="Arial" panose="020B0604020202020204" pitchFamily="34" charset="0"/>
                <a:cs typeface="Arial" panose="020B0604020202020204" pitchFamily="34" charset="0"/>
              </a:rPr>
              <a:t> </a:t>
            </a:r>
            <a:r>
              <a:rPr lang="et-EE" sz="2400" dirty="0" err="1">
                <a:latin typeface="Arial" panose="020B0604020202020204" pitchFamily="34" charset="0"/>
                <a:cs typeface="Arial" panose="020B0604020202020204" pitchFamily="34" charset="0"/>
              </a:rPr>
              <a:t>shouldered</a:t>
            </a:r>
            <a:r>
              <a:rPr lang="et-EE" sz="2400" dirty="0">
                <a:latin typeface="Arial" panose="020B0604020202020204" pitchFamily="34" charset="0"/>
                <a:cs typeface="Arial" panose="020B0604020202020204" pitchFamily="34" charset="0"/>
              </a:rPr>
              <a:t> </a:t>
            </a:r>
            <a:r>
              <a:rPr lang="et-EE" sz="2400" dirty="0" err="1">
                <a:latin typeface="Arial" panose="020B0604020202020204" pitchFamily="34" charset="0"/>
                <a:cs typeface="Arial" panose="020B0604020202020204" pitchFamily="34" charset="0"/>
              </a:rPr>
              <a:t>with</a:t>
            </a:r>
            <a:r>
              <a:rPr lang="en-US" sz="2400" dirty="0">
                <a:latin typeface="Arial" panose="020B0604020202020204" pitchFamily="34" charset="0"/>
                <a:cs typeface="Arial" panose="020B0604020202020204" pitchFamily="34" charset="0"/>
              </a:rPr>
              <a:t> with new </a:t>
            </a:r>
            <a:r>
              <a:rPr lang="et-EE" sz="2400" dirty="0" err="1">
                <a:latin typeface="Arial" panose="020B0604020202020204" pitchFamily="34" charset="0"/>
                <a:cs typeface="Arial" panose="020B0604020202020204" pitchFamily="34" charset="0"/>
              </a:rPr>
              <a:t>tasks</a:t>
            </a:r>
            <a:r>
              <a:rPr lang="en-US" sz="2400" dirty="0">
                <a:latin typeface="Arial" panose="020B0604020202020204" pitchFamily="34" charset="0"/>
                <a:cs typeface="Arial" panose="020B0604020202020204" pitchFamily="34" charset="0"/>
              </a:rPr>
              <a:t>,</a:t>
            </a:r>
            <a:r>
              <a:rPr lang="et-EE" sz="2400" dirty="0">
                <a:latin typeface="Arial" panose="020B0604020202020204" pitchFamily="34" charset="0"/>
                <a:cs typeface="Arial" panose="020B0604020202020204" pitchFamily="34" charset="0"/>
              </a:rPr>
              <a:t> </a:t>
            </a:r>
            <a:r>
              <a:rPr lang="et-EE" sz="2400" dirty="0" err="1">
                <a:latin typeface="Arial" panose="020B0604020202020204" pitchFamily="34" charset="0"/>
                <a:cs typeface="Arial" panose="020B0604020202020204" pitchFamily="34" charset="0"/>
              </a:rPr>
              <a:t>but</a:t>
            </a:r>
            <a:r>
              <a:rPr lang="en-US" sz="2400" dirty="0">
                <a:latin typeface="Arial" panose="020B0604020202020204" pitchFamily="34" charset="0"/>
                <a:cs typeface="Arial" panose="020B0604020202020204" pitchFamily="34" charset="0"/>
              </a:rPr>
              <a:t> the financial </a:t>
            </a:r>
            <a:r>
              <a:rPr lang="et-EE" sz="2400" dirty="0" err="1">
                <a:latin typeface="Arial" panose="020B0604020202020204" pitchFamily="34" charset="0"/>
                <a:cs typeface="Arial" panose="020B0604020202020204" pitchFamily="34" charset="0"/>
              </a:rPr>
              <a:t>support</a:t>
            </a:r>
            <a:r>
              <a:rPr lang="en-US" sz="2400" dirty="0">
                <a:latin typeface="Arial" panose="020B0604020202020204" pitchFamily="34" charset="0"/>
                <a:cs typeface="Arial" panose="020B0604020202020204" pitchFamily="34" charset="0"/>
              </a:rPr>
              <a:t> remain</a:t>
            </a:r>
            <a:r>
              <a:rPr lang="et-EE" sz="24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a:t>
            </a:r>
            <a:r>
              <a:rPr lang="et-EE" sz="2400" dirty="0" err="1">
                <a:latin typeface="Arial" panose="020B0604020202020204" pitchFamily="34" charset="0"/>
                <a:cs typeface="Arial" panose="020B0604020202020204" pitchFamily="34" charset="0"/>
              </a:rPr>
              <a:t>scarce</a:t>
            </a:r>
            <a:endParaRPr lang="en" sz="2400"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6959600" y="13829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10" name="Rectangle 14"/>
          <p:cNvSpPr>
            <a:spLocks noChangeArrowheads="1"/>
          </p:cNvSpPr>
          <p:nvPr/>
        </p:nvSpPr>
        <p:spPr bwMode="auto">
          <a:xfrm>
            <a:off x="6007832" y="1240959"/>
            <a:ext cx="2188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2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17" name="Rectangle 23"/>
          <p:cNvSpPr>
            <a:spLocks noChangeArrowheads="1"/>
          </p:cNvSpPr>
          <p:nvPr/>
        </p:nvSpPr>
        <p:spPr bwMode="auto">
          <a:xfrm>
            <a:off x="12011466" y="1415697"/>
            <a:ext cx="18473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t-EE" altLang="et-EE" sz="1200" b="0" i="0" u="none" strike="noStrike" kern="1200" cap="none" spc="0" normalizeH="0" baseline="0" noProof="0" dirty="0">
              <a:ln>
                <a:noFill/>
              </a:ln>
              <a:solidFill>
                <a:srgbClr val="150F16"/>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t-EE" altLang="et-EE" sz="1200" b="0" i="0" u="none" strike="noStrike" kern="1200" cap="none" spc="0" normalizeH="0" baseline="0" noProof="0" dirty="0">
                <a:ln>
                  <a:noFill/>
                </a:ln>
                <a:solidFill>
                  <a:srgbClr val="150F16"/>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t-EE" altLang="et-EE" sz="11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6" name="Pealkiri 3"/>
          <p:cNvSpPr>
            <a:spLocks noGrp="1"/>
          </p:cNvSpPr>
          <p:nvPr>
            <p:ph type="title"/>
          </p:nvPr>
        </p:nvSpPr>
        <p:spPr>
          <a:xfrm>
            <a:off x="5560608" y="249176"/>
            <a:ext cx="5329886" cy="1177097"/>
          </a:xfrm>
        </p:spPr>
        <p:txBody>
          <a:bodyPr/>
          <a:lstStyle/>
          <a:p>
            <a:r>
              <a:rPr lang="en" dirty="0">
                <a:solidFill>
                  <a:srgbClr val="001CA7"/>
                </a:solidFill>
                <a:cs typeface="Times New Roman" panose="02020603050405020304" pitchFamily="18" charset="0"/>
              </a:rPr>
              <a:t>Summary</a:t>
            </a:r>
            <a:endParaRPr lang="et-EE" dirty="0"/>
          </a:p>
        </p:txBody>
      </p:sp>
      <p:pic>
        <p:nvPicPr>
          <p:cNvPr id="4" name="Pil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89"/>
            <a:ext cx="4581167" cy="6864289"/>
          </a:xfrm>
          <a:prstGeom prst="rect">
            <a:avLst/>
          </a:prstGeom>
        </p:spPr>
      </p:pic>
      <p:sp>
        <p:nvSpPr>
          <p:cNvPr id="9" name="TextBox 8"/>
          <p:cNvSpPr txBox="1"/>
          <p:nvPr/>
        </p:nvSpPr>
        <p:spPr>
          <a:xfrm>
            <a:off x="62601" y="6536909"/>
            <a:ext cx="18448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Photo: Pexels.com</a:t>
            </a:r>
          </a:p>
        </p:txBody>
      </p:sp>
    </p:spTree>
    <p:extLst>
      <p:ext uri="{BB962C8B-B14F-4D97-AF65-F5344CB8AC3E}">
        <p14:creationId xmlns:p14="http://schemas.microsoft.com/office/powerpoint/2010/main" val="214110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E63CCB9A-AADE-479A-B9F1-13D4AB79A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956F074-E51F-4343-8989-A405E05E1182}"/>
              </a:ext>
            </a:extLst>
          </p:cNvPr>
          <p:cNvSpPr txBox="1"/>
          <p:nvPr/>
        </p:nvSpPr>
        <p:spPr>
          <a:xfrm>
            <a:off x="1016001" y="1111593"/>
            <a:ext cx="3657600" cy="707886"/>
          </a:xfrm>
          <a:prstGeom prst="rect">
            <a:avLst/>
          </a:prstGeom>
          <a:noFill/>
        </p:spPr>
        <p:txBody>
          <a:bodyPr wrap="square" rtlCol="0">
            <a:spAutoFit/>
          </a:bodyPr>
          <a:lstStyle/>
          <a:p>
            <a:r>
              <a:rPr lang="en" sz="4000" dirty="0">
                <a:solidFill>
                  <a:schemeClr val="bg1"/>
                </a:solidFill>
                <a:latin typeface="Times" panose="02020603050405020304" pitchFamily="18" charset="0"/>
                <a:cs typeface="Times" panose="02020603050405020304" pitchFamily="18" charset="0"/>
              </a:rPr>
              <a:t>Thank you!</a:t>
            </a:r>
          </a:p>
        </p:txBody>
      </p:sp>
      <p:sp>
        <p:nvSpPr>
          <p:cNvPr id="2" name="TextBox 1">
            <a:extLst>
              <a:ext uri="{FF2B5EF4-FFF2-40B4-BE49-F238E27FC236}">
                <a16:creationId xmlns:a16="http://schemas.microsoft.com/office/drawing/2014/main" id="{C1263464-A5F5-4FF7-B956-3D20756E4274}"/>
              </a:ext>
            </a:extLst>
          </p:cNvPr>
          <p:cNvSpPr txBox="1"/>
          <p:nvPr/>
        </p:nvSpPr>
        <p:spPr>
          <a:xfrm>
            <a:off x="876150" y="4139450"/>
            <a:ext cx="6865257" cy="1938992"/>
          </a:xfrm>
          <a:prstGeom prst="rect">
            <a:avLst/>
          </a:prstGeom>
          <a:noFill/>
        </p:spPr>
        <p:txBody>
          <a:bodyPr wrap="square" rtlCol="0">
            <a:spAutoFit/>
          </a:bodyPr>
          <a:lstStyle/>
          <a:p>
            <a:endParaRPr lang="et-EE" sz="2400" dirty="0">
              <a:solidFill>
                <a:schemeClr val="bg1"/>
              </a:solidFill>
              <a:latin typeface="Arial" panose="020B0604020202020204" pitchFamily="34" charset="0"/>
              <a:cs typeface="Arial" panose="020B0604020202020204" pitchFamily="34" charset="0"/>
            </a:endParaRPr>
          </a:p>
          <a:p>
            <a:endParaRPr lang="et-EE" sz="2400" dirty="0">
              <a:solidFill>
                <a:schemeClr val="bg1"/>
              </a:solidFill>
              <a:latin typeface="Arial" panose="020B0604020202020204" pitchFamily="34" charset="0"/>
              <a:cs typeface="Arial" panose="020B0604020202020204" pitchFamily="34" charset="0"/>
            </a:endParaRPr>
          </a:p>
          <a:p>
            <a:r>
              <a:rPr lang="en" sz="2400" dirty="0">
                <a:solidFill>
                  <a:schemeClr val="bg1"/>
                </a:solidFill>
                <a:latin typeface="Arial" panose="020B0604020202020204" pitchFamily="34" charset="0"/>
                <a:cs typeface="Arial" panose="020B0604020202020204" pitchFamily="34" charset="0"/>
              </a:rPr>
              <a:t>Contact:</a:t>
            </a:r>
          </a:p>
          <a:p>
            <a:r>
              <a:rPr lang="en" sz="2400" b="1" dirty="0">
                <a:solidFill>
                  <a:schemeClr val="bg1"/>
                </a:solidFill>
                <a:latin typeface="Arial" panose="020B0604020202020204" pitchFamily="34" charset="0"/>
                <a:cs typeface="Arial" panose="020B0604020202020204" pitchFamily="34" charset="0"/>
              </a:rPr>
              <a:t>Uku Varblane </a:t>
            </a:r>
            <a:r>
              <a:rPr lang="en"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uku.varblane@riigikogu.ee</a:t>
            </a:r>
            <a:endParaRPr lang="et-EE" sz="2400" dirty="0">
              <a:solidFill>
                <a:schemeClr val="bg1"/>
              </a:solidFill>
              <a:latin typeface="Arial" panose="020B0604020202020204" pitchFamily="34" charset="0"/>
              <a:cs typeface="Arial" panose="020B0604020202020204" pitchFamily="34" charset="0"/>
            </a:endParaRPr>
          </a:p>
          <a:p>
            <a:endParaRPr lang="et-EE"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34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 kohatäide 7">
            <a:extLst>
              <a:ext uri="{FF2B5EF4-FFF2-40B4-BE49-F238E27FC236}">
                <a16:creationId xmlns:a16="http://schemas.microsoft.com/office/drawing/2014/main" id="{E41BCAD2-C3C8-43E1-9A33-971DAC028771}"/>
              </a:ext>
            </a:extLst>
          </p:cNvPr>
          <p:cNvSpPr>
            <a:spLocks noGrp="1"/>
          </p:cNvSpPr>
          <p:nvPr>
            <p:ph type="body" sz="quarter" idx="13"/>
          </p:nvPr>
        </p:nvSpPr>
        <p:spPr/>
        <p:txBody>
          <a:bodyPr/>
          <a:lstStyle/>
          <a:p>
            <a:endParaRPr lang="et-EE"/>
          </a:p>
        </p:txBody>
      </p:sp>
      <p:sp>
        <p:nvSpPr>
          <p:cNvPr id="10" name="Teksti kohatäide 9">
            <a:extLst>
              <a:ext uri="{FF2B5EF4-FFF2-40B4-BE49-F238E27FC236}">
                <a16:creationId xmlns:a16="http://schemas.microsoft.com/office/drawing/2014/main" id="{94EB018D-D6A2-45E8-8C55-3D9DAFC89165}"/>
              </a:ext>
            </a:extLst>
          </p:cNvPr>
          <p:cNvSpPr>
            <a:spLocks noGrp="1"/>
          </p:cNvSpPr>
          <p:nvPr>
            <p:ph type="body" sz="quarter" idx="14"/>
          </p:nvPr>
        </p:nvSpPr>
        <p:spPr/>
        <p:txBody>
          <a:bodyPr/>
          <a:lstStyle/>
          <a:p>
            <a:endParaRPr lang="et-EE"/>
          </a:p>
        </p:txBody>
      </p:sp>
      <p:sp>
        <p:nvSpPr>
          <p:cNvPr id="12" name="Teksti kohatäide 11">
            <a:extLst>
              <a:ext uri="{FF2B5EF4-FFF2-40B4-BE49-F238E27FC236}">
                <a16:creationId xmlns:a16="http://schemas.microsoft.com/office/drawing/2014/main" id="{9A4E1FE9-0FE2-4443-9EFF-1BEEDCD75146}"/>
              </a:ext>
            </a:extLst>
          </p:cNvPr>
          <p:cNvSpPr>
            <a:spLocks noGrp="1"/>
          </p:cNvSpPr>
          <p:nvPr>
            <p:ph type="body" sz="quarter" idx="15"/>
          </p:nvPr>
        </p:nvSpPr>
        <p:spPr/>
        <p:txBody>
          <a:bodyPr/>
          <a:lstStyle/>
          <a:p>
            <a:endParaRPr lang="et-EE"/>
          </a:p>
        </p:txBody>
      </p:sp>
      <p:pic>
        <p:nvPicPr>
          <p:cNvPr id="4" name="Pilt 3">
            <a:extLst>
              <a:ext uri="{FF2B5EF4-FFF2-40B4-BE49-F238E27FC236}">
                <a16:creationId xmlns:a16="http://schemas.microsoft.com/office/drawing/2014/main" id="{6AF707A3-3AE1-4ED1-B495-5A804CDBA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lt 1">
            <a:extLst>
              <a:ext uri="{FF2B5EF4-FFF2-40B4-BE49-F238E27FC236}">
                <a16:creationId xmlns:a16="http://schemas.microsoft.com/office/drawing/2014/main" id="{D2753F9C-A5D7-DB51-B2AC-1D6B6049F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1">
            <a:extLst>
              <a:ext uri="{FF2B5EF4-FFF2-40B4-BE49-F238E27FC236}">
                <a16:creationId xmlns:a16="http://schemas.microsoft.com/office/drawing/2014/main" id="{A3D058C4-D940-AE48-451E-101B439135BC}"/>
              </a:ext>
            </a:extLst>
          </p:cNvPr>
          <p:cNvSpPr txBox="1">
            <a:spLocks/>
          </p:cNvSpPr>
          <p:nvPr/>
        </p:nvSpPr>
        <p:spPr>
          <a:xfrm>
            <a:off x="288658" y="3239722"/>
            <a:ext cx="10877265" cy="21764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lang="en-EE" sz="6000" b="0" i="0" kern="1200" dirty="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t-EE" sz="4000" dirty="0"/>
          </a:p>
        </p:txBody>
      </p:sp>
      <p:sp>
        <p:nvSpPr>
          <p:cNvPr id="5" name="TextBox 4">
            <a:extLst>
              <a:ext uri="{FF2B5EF4-FFF2-40B4-BE49-F238E27FC236}">
                <a16:creationId xmlns:a16="http://schemas.microsoft.com/office/drawing/2014/main" id="{266EED72-E1D9-E862-440B-C580B7E137C7}"/>
              </a:ext>
            </a:extLst>
          </p:cNvPr>
          <p:cNvSpPr txBox="1"/>
          <p:nvPr/>
        </p:nvSpPr>
        <p:spPr>
          <a:xfrm>
            <a:off x="2681555" y="3009078"/>
            <a:ext cx="7017250" cy="1754326"/>
          </a:xfrm>
          <a:prstGeom prst="rect">
            <a:avLst/>
          </a:prstGeom>
          <a:noFill/>
        </p:spPr>
        <p:txBody>
          <a:bodyPr wrap="square" rtlCol="0">
            <a:spAutoFit/>
          </a:bodyPr>
          <a:lstStyle/>
          <a:p>
            <a:pPr algn="ctr"/>
            <a:r>
              <a:rPr lang="en-US" sz="3600" dirty="0">
                <a:solidFill>
                  <a:schemeClr val="bg1"/>
                </a:solidFill>
                <a:latin typeface="Times" panose="02020603050405020304" pitchFamily="18" charset="0"/>
                <a:cs typeface="Times" panose="02020603050405020304" pitchFamily="18" charset="0"/>
              </a:rPr>
              <a:t>Development </a:t>
            </a:r>
            <a:r>
              <a:rPr lang="et-EE" sz="3600" dirty="0">
                <a:solidFill>
                  <a:schemeClr val="bg1"/>
                </a:solidFill>
                <a:latin typeface="Times" panose="02020603050405020304" pitchFamily="18" charset="0"/>
                <a:cs typeface="Times" panose="02020603050405020304" pitchFamily="18" charset="0"/>
              </a:rPr>
              <a:t>t</a:t>
            </a:r>
            <a:r>
              <a:rPr lang="en-US" sz="3600" dirty="0">
                <a:solidFill>
                  <a:schemeClr val="bg1"/>
                </a:solidFill>
                <a:latin typeface="Times" panose="02020603050405020304" pitchFamily="18" charset="0"/>
                <a:cs typeface="Times" panose="02020603050405020304" pitchFamily="18" charset="0"/>
              </a:rPr>
              <a:t>rends of </a:t>
            </a:r>
            <a:r>
              <a:rPr lang="et-EE" sz="3600" dirty="0">
                <a:solidFill>
                  <a:schemeClr val="bg1"/>
                </a:solidFill>
                <a:latin typeface="Times" panose="02020603050405020304" pitchFamily="18" charset="0"/>
                <a:cs typeface="Times" panose="02020603050405020304" pitchFamily="18" charset="0"/>
              </a:rPr>
              <a:t>h</a:t>
            </a:r>
            <a:r>
              <a:rPr lang="en-US" sz="3600" dirty="0" err="1">
                <a:solidFill>
                  <a:schemeClr val="bg1"/>
                </a:solidFill>
                <a:latin typeface="Times" panose="02020603050405020304" pitchFamily="18" charset="0"/>
                <a:cs typeface="Times" panose="02020603050405020304" pitchFamily="18" charset="0"/>
              </a:rPr>
              <a:t>igher</a:t>
            </a:r>
            <a:r>
              <a:rPr lang="en-US" sz="3600" dirty="0">
                <a:solidFill>
                  <a:schemeClr val="bg1"/>
                </a:solidFill>
                <a:latin typeface="Times" panose="02020603050405020304" pitchFamily="18" charset="0"/>
                <a:cs typeface="Times" panose="02020603050405020304" pitchFamily="18" charset="0"/>
              </a:rPr>
              <a:t> </a:t>
            </a:r>
            <a:r>
              <a:rPr lang="et-EE" sz="3600" dirty="0">
                <a:solidFill>
                  <a:schemeClr val="bg1"/>
                </a:solidFill>
                <a:latin typeface="Times" panose="02020603050405020304" pitchFamily="18" charset="0"/>
                <a:cs typeface="Times" panose="02020603050405020304" pitchFamily="18" charset="0"/>
              </a:rPr>
              <a:t>e</a:t>
            </a:r>
            <a:r>
              <a:rPr lang="en-US" sz="3600" dirty="0" err="1">
                <a:solidFill>
                  <a:schemeClr val="bg1"/>
                </a:solidFill>
                <a:latin typeface="Times" panose="02020603050405020304" pitchFamily="18" charset="0"/>
                <a:cs typeface="Times" panose="02020603050405020304" pitchFamily="18" charset="0"/>
              </a:rPr>
              <a:t>ducation</a:t>
            </a:r>
            <a:endParaRPr lang="en-US" sz="3600" dirty="0">
              <a:solidFill>
                <a:schemeClr val="bg1"/>
              </a:solidFill>
              <a:latin typeface="Times" panose="02020603050405020304" pitchFamily="18" charset="0"/>
              <a:cs typeface="Times" panose="02020603050405020304" pitchFamily="18" charset="0"/>
            </a:endParaRPr>
          </a:p>
          <a:p>
            <a:endParaRPr lang="et-EE" sz="36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8060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4494" y="397436"/>
            <a:ext cx="10158710" cy="1177097"/>
          </a:xfrm>
        </p:spPr>
        <p:txBody>
          <a:bodyPr>
            <a:noAutofit/>
          </a:bodyPr>
          <a:lstStyle/>
          <a:p>
            <a:pPr>
              <a:spcBef>
                <a:spcPts val="1000"/>
              </a:spcBef>
            </a:pPr>
            <a:r>
              <a:rPr lang="en-US" sz="3900" dirty="0" err="1">
                <a:solidFill>
                  <a:srgbClr val="001CA7"/>
                </a:solidFill>
                <a:ea typeface="+mn-ea"/>
                <a:cs typeface="Times New Roman" panose="02020603050405020304" pitchFamily="18" charset="0"/>
              </a:rPr>
              <a:t>Digitalisation</a:t>
            </a:r>
            <a:r>
              <a:rPr lang="en-US" sz="3900" dirty="0">
                <a:solidFill>
                  <a:srgbClr val="001CA7"/>
                </a:solidFill>
                <a:ea typeface="+mn-ea"/>
                <a:cs typeface="Times New Roman" panose="02020603050405020304" pitchFamily="18" charset="0"/>
              </a:rPr>
              <a:t> might not lead to cost</a:t>
            </a:r>
            <a:r>
              <a:rPr lang="et-EE" sz="3900" dirty="0">
                <a:solidFill>
                  <a:srgbClr val="001CA7"/>
                </a:solidFill>
                <a:ea typeface="+mn-ea"/>
                <a:cs typeface="Times New Roman" panose="02020603050405020304" pitchFamily="18" charset="0"/>
              </a:rPr>
              <a:t> </a:t>
            </a:r>
            <a:r>
              <a:rPr lang="et-EE" sz="3900" dirty="0" err="1">
                <a:solidFill>
                  <a:srgbClr val="001CA7"/>
                </a:solidFill>
                <a:ea typeface="+mn-ea"/>
                <a:cs typeface="Times New Roman" panose="02020603050405020304" pitchFamily="18" charset="0"/>
              </a:rPr>
              <a:t>reduction</a:t>
            </a:r>
            <a:endParaRPr lang="et-EE" sz="3900" dirty="0">
              <a:solidFill>
                <a:srgbClr val="001CA7"/>
              </a:solidFill>
              <a:ea typeface="+mn-ea"/>
              <a:cs typeface="Times New Roman" panose="02020603050405020304" pitchFamily="18" charset="0"/>
            </a:endParaRPr>
          </a:p>
        </p:txBody>
      </p:sp>
      <p:sp>
        <p:nvSpPr>
          <p:cNvPr id="3" name="Ristkülik 2"/>
          <p:cNvSpPr/>
          <p:nvPr/>
        </p:nvSpPr>
        <p:spPr>
          <a:xfrm>
            <a:off x="908049" y="5666151"/>
            <a:ext cx="8449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11" name="TextBox 10"/>
          <p:cNvSpPr txBox="1"/>
          <p:nvPr/>
        </p:nvSpPr>
        <p:spPr>
          <a:xfrm>
            <a:off x="7864043" y="1603758"/>
            <a:ext cx="2578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9" name="TextBox 8"/>
          <p:cNvSpPr txBox="1"/>
          <p:nvPr/>
        </p:nvSpPr>
        <p:spPr>
          <a:xfrm>
            <a:off x="691514" y="2179907"/>
            <a:ext cx="5901791"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Pct val="180000"/>
              <a:buFontTx/>
              <a:buBlip>
                <a:blip r:embed="rId3"/>
              </a:buBlip>
              <a:tabLst/>
              <a:defRPr/>
            </a:pPr>
            <a:r>
              <a:rPr kumimoji="0" lang="en"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Digital tools </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can increase efficiency, promote learning, teaching and communication</a:t>
            </a:r>
          </a:p>
          <a:p>
            <a:pPr marR="0" lvl="0" algn="l" defTabSz="914400" rtl="0" eaLnBrk="1" fontAlgn="auto" latinLnBrk="0" hangingPunct="1">
              <a:lnSpc>
                <a:spcPct val="100000"/>
              </a:lnSpc>
              <a:spcBef>
                <a:spcPts val="0"/>
              </a:spcBef>
              <a:spcAft>
                <a:spcPts val="0"/>
              </a:spcAft>
              <a:buClrTx/>
              <a:buSzPct val="180000"/>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180000"/>
              <a:buFontTx/>
              <a:buBlip>
                <a:blip r:embed="rId3"/>
              </a:buBlip>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180000"/>
              <a:buFontTx/>
              <a:buBlip>
                <a:blip r:embed="rId3"/>
              </a:buBlip>
              <a:tabLst/>
              <a:defRPr/>
            </a:pP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New </a:t>
            </a:r>
            <a:r>
              <a:rPr kumimoji="0" lang="et-EE"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technology</a:t>
            </a:r>
            <a:r>
              <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a:t>
            </a:r>
            <a:r>
              <a:rPr kumimoji="0" lang="et-EE"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driven</a:t>
            </a:r>
            <a:r>
              <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business models offer cooperation opportunities for higher education institutions, but also</a:t>
            </a:r>
            <a:r>
              <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a:t>
            </a:r>
            <a:r>
              <a:rPr kumimoji="0" lang="et-EE"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increase</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competition</a:t>
            </a:r>
          </a:p>
          <a:p>
            <a:pPr marL="342900" marR="0" lvl="0" indent="-342900" algn="l" defTabSz="914400" rtl="0" eaLnBrk="1" fontAlgn="auto" latinLnBrk="0" hangingPunct="1">
              <a:lnSpc>
                <a:spcPct val="100000"/>
              </a:lnSpc>
              <a:spcBef>
                <a:spcPts val="0"/>
              </a:spcBef>
              <a:spcAft>
                <a:spcPts val="0"/>
              </a:spcAft>
              <a:buClrTx/>
              <a:buSzPct val="180000"/>
              <a:buFontTx/>
              <a:buBlip>
                <a:blip r:embed="rId3"/>
              </a:buBlip>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Pct val="180000"/>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342900" lvl="0" indent="-342900">
              <a:buSzPct val="180000"/>
              <a:buBlip>
                <a:blip r:embed="rId3"/>
              </a:buBlip>
              <a:defRPr/>
            </a:pPr>
            <a:r>
              <a:rPr lang="en-US" sz="2000" dirty="0">
                <a:solidFill>
                  <a:srgbClr val="150F16"/>
                </a:solidFill>
                <a:latin typeface="Arial" panose="020B0604020202020204" pitchFamily="34" charset="0"/>
                <a:cs typeface="Arial" panose="020B0604020202020204" pitchFamily="34" charset="0"/>
              </a:rPr>
              <a:t>To remain competitive, additional value</a:t>
            </a:r>
            <a:r>
              <a:rPr lang="et-EE" sz="2000" dirty="0">
                <a:solidFill>
                  <a:srgbClr val="150F16"/>
                </a:solidFill>
                <a:latin typeface="Arial" panose="020B0604020202020204" pitchFamily="34" charset="0"/>
                <a:cs typeface="Arial" panose="020B0604020202020204" pitchFamily="34" charset="0"/>
              </a:rPr>
              <a:t> must </a:t>
            </a:r>
            <a:r>
              <a:rPr lang="et-EE" sz="2000" dirty="0" err="1">
                <a:solidFill>
                  <a:srgbClr val="150F16"/>
                </a:solidFill>
                <a:latin typeface="Arial" panose="020B0604020202020204" pitchFamily="34" charset="0"/>
                <a:cs typeface="Arial" panose="020B0604020202020204" pitchFamily="34" charset="0"/>
              </a:rPr>
              <a:t>be</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offered</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to</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students</a:t>
            </a:r>
            <a:r>
              <a:rPr lang="et-EE" sz="2000" dirty="0">
                <a:solidFill>
                  <a:srgbClr val="150F16"/>
                </a:solidFill>
                <a:latin typeface="Arial" panose="020B0604020202020204" pitchFamily="34" charset="0"/>
                <a:cs typeface="Arial" panose="020B0604020202020204" pitchFamily="34" charset="0"/>
              </a:rPr>
              <a:t> </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for example, a</a:t>
            </a:r>
            <a:r>
              <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a:t>
            </a:r>
            <a:r>
              <a:rPr kumimoji="0" lang="et-EE"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more</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personalized approach</a:t>
            </a:r>
          </a:p>
        </p:txBody>
      </p:sp>
      <p:sp>
        <p:nvSpPr>
          <p:cNvPr id="5" name="TextBox 4"/>
          <p:cNvSpPr txBox="1"/>
          <p:nvPr/>
        </p:nvSpPr>
        <p:spPr>
          <a:xfrm>
            <a:off x="6809840" y="2556060"/>
            <a:ext cx="5245768" cy="3970318"/>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Examples of the trend in Estonia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Residents of Estonia (aged 25–64) are one of the largest participants in online courses in the European Union after the Netherlands, Iceland and Slovenia.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t-EE"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Several Estonian higher education institutions are vigorously developing MOOCs.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t-EE"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TalTech's XR Center allows the use of virtual and augmented reality technologies Futuclass in teaching, it has often been applied, for example, in architectural education.</a:t>
            </a: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pic>
        <p:nvPicPr>
          <p:cNvPr id="6" name="Pilt 5"/>
          <p:cNvPicPr>
            <a:picLocks noChangeAspect="1"/>
          </p:cNvPicPr>
          <p:nvPr/>
        </p:nvPicPr>
        <p:blipFill>
          <a:blip r:embed="rId4"/>
          <a:stretch>
            <a:fillRect/>
          </a:stretch>
        </p:blipFill>
        <p:spPr>
          <a:xfrm>
            <a:off x="9584486" y="268675"/>
            <a:ext cx="2534004" cy="1895740"/>
          </a:xfrm>
          <a:prstGeom prst="rect">
            <a:avLst/>
          </a:prstGeom>
        </p:spPr>
      </p:pic>
    </p:spTree>
    <p:extLst>
      <p:ext uri="{BB962C8B-B14F-4D97-AF65-F5344CB8AC3E}">
        <p14:creationId xmlns:p14="http://schemas.microsoft.com/office/powerpoint/2010/main" val="265853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4494" y="397436"/>
            <a:ext cx="9421669" cy="1575654"/>
          </a:xfrm>
        </p:spPr>
        <p:txBody>
          <a:bodyPr>
            <a:noAutofit/>
          </a:bodyPr>
          <a:lstStyle/>
          <a:p>
            <a:pPr>
              <a:spcBef>
                <a:spcPts val="1000"/>
              </a:spcBef>
            </a:pPr>
            <a:r>
              <a:rPr lang="en-US" sz="4000" dirty="0">
                <a:solidFill>
                  <a:srgbClr val="001CA7"/>
                </a:solidFill>
                <a:ea typeface="+mn-ea"/>
                <a:cs typeface="Times New Roman" panose="02020603050405020304" pitchFamily="18" charset="0"/>
              </a:rPr>
              <a:t>Internationalization expands the market, but also increases competition</a:t>
            </a:r>
            <a:endParaRPr lang="et-EE" sz="4000" dirty="0">
              <a:solidFill>
                <a:srgbClr val="001CA7"/>
              </a:solidFill>
              <a:ea typeface="+mn-ea"/>
              <a:cs typeface="Times New Roman" panose="02020603050405020304" pitchFamily="18" charset="0"/>
            </a:endParaRPr>
          </a:p>
        </p:txBody>
      </p:sp>
      <p:sp>
        <p:nvSpPr>
          <p:cNvPr id="3" name="Ristkülik 2"/>
          <p:cNvSpPr/>
          <p:nvPr/>
        </p:nvSpPr>
        <p:spPr>
          <a:xfrm>
            <a:off x="908049" y="5666151"/>
            <a:ext cx="8449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9" name="TextBox 8"/>
          <p:cNvSpPr txBox="1"/>
          <p:nvPr/>
        </p:nvSpPr>
        <p:spPr>
          <a:xfrm>
            <a:off x="672465" y="1973090"/>
            <a:ext cx="550374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342900" lvl="0" indent="-342900">
              <a:buSzPct val="140000"/>
              <a:buBlip>
                <a:blip r:embed="rId3"/>
              </a:buBlip>
              <a:defRPr/>
            </a:pPr>
            <a:r>
              <a:rPr lang="en-US" sz="2000" dirty="0">
                <a:solidFill>
                  <a:srgbClr val="150F16"/>
                </a:solidFill>
                <a:latin typeface="Arial" panose="020B0604020202020204" pitchFamily="34" charset="0"/>
                <a:cs typeface="Arial" panose="020B0604020202020204" pitchFamily="34" charset="0"/>
              </a:rPr>
              <a:t>In addition to student mobility, other forms of international cooperation are becoming increasingly important, such as joint study programs</a:t>
            </a:r>
            <a:endParaRPr lang="et-EE" sz="2000" dirty="0">
              <a:solidFill>
                <a:srgbClr val="150F16"/>
              </a:solidFill>
              <a:latin typeface="Arial" panose="020B0604020202020204" pitchFamily="34" charset="0"/>
              <a:cs typeface="Arial" panose="020B0604020202020204" pitchFamily="34" charset="0"/>
            </a:endParaRPr>
          </a:p>
          <a:p>
            <a:pPr lvl="0">
              <a:buSzPct val="140000"/>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342900" lvl="0" indent="-342900">
              <a:buSzPct val="140000"/>
              <a:buBlip>
                <a:blip r:embed="rId3"/>
              </a:buBlip>
              <a:defRPr/>
            </a:pPr>
            <a:r>
              <a:rPr lang="en-US" sz="2000" dirty="0">
                <a:solidFill>
                  <a:srgbClr val="150F16"/>
                </a:solidFill>
                <a:latin typeface="Arial" panose="020B0604020202020204" pitchFamily="34" charset="0"/>
                <a:cs typeface="Arial" panose="020B0604020202020204" pitchFamily="34" charset="0"/>
              </a:rPr>
              <a:t>For Estonian universities, international students provide an opportunity to generate revenue, but it is also important to connect talents with Estonia</a:t>
            </a:r>
            <a:endParaRPr lang="et-EE" sz="2000" dirty="0">
              <a:solidFill>
                <a:srgbClr val="150F16"/>
              </a:solidFill>
              <a:latin typeface="Arial" panose="020B0604020202020204" pitchFamily="34" charset="0"/>
              <a:cs typeface="Arial" panose="020B0604020202020204" pitchFamily="34" charset="0"/>
            </a:endParaRPr>
          </a:p>
          <a:p>
            <a:pPr lvl="0">
              <a:buSzPct val="140000"/>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342900" lvl="0" indent="-342900">
              <a:buSzPct val="140000"/>
              <a:buBlip>
                <a:blip r:embed="rId3"/>
              </a:buBlip>
              <a:defRPr/>
            </a:pPr>
            <a:r>
              <a:rPr lang="en-US" sz="2000" dirty="0">
                <a:solidFill>
                  <a:srgbClr val="150F16"/>
                </a:solidFill>
                <a:latin typeface="Arial" panose="020B0604020202020204" pitchFamily="34" charset="0"/>
                <a:cs typeface="Arial" panose="020B0604020202020204" pitchFamily="34" charset="0"/>
              </a:rPr>
              <a:t>A foreign university might start offering degree programs in Estonia</a:t>
            </a: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6807835" y="2831088"/>
            <a:ext cx="5245768" cy="3139321"/>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solidFill>
                  <a:srgbClr val="FFFFFF"/>
                </a:solidFill>
                <a:effectLst/>
                <a:uLnTx/>
                <a:uFillTx/>
                <a:latin typeface="Calibri" panose="020F0502020204030204"/>
                <a:ea typeface="+mn-ea"/>
                <a:cs typeface="+mn-cs"/>
              </a:rPr>
              <a:t>Examples of the trend in Estonia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lvl="0" indent="-285750">
              <a:buFont typeface="Arial" panose="020B0604020202020204" pitchFamily="34" charset="0"/>
              <a:buChar char="•"/>
              <a:defRPr/>
            </a:pPr>
            <a:r>
              <a:rPr lang="en-US" dirty="0">
                <a:solidFill>
                  <a:srgbClr val="FFFFFF"/>
                </a:solidFill>
              </a:rPr>
              <a:t>The proportion of international students among all students studying at Estonian universities has significantly increased in recent years (11</a:t>
            </a:r>
            <a:r>
              <a:rPr lang="et-EE" dirty="0">
                <a:solidFill>
                  <a:srgbClr val="FFFFFF"/>
                </a:solidFill>
              </a:rPr>
              <a:t> </a:t>
            </a:r>
            <a:r>
              <a:rPr lang="en-US" dirty="0">
                <a:solidFill>
                  <a:srgbClr val="FFFFFF"/>
                </a:solidFill>
              </a:rPr>
              <a:t>%); in the coming years, students of Ukrainian origin will contribute to the growth more than before</a:t>
            </a:r>
            <a:r>
              <a:rPr lang="et-EE" dirty="0">
                <a:solidFill>
                  <a:srgbClr val="FFFFFF"/>
                </a:solidFill>
              </a:rPr>
              <a:t> (+222%)</a:t>
            </a:r>
            <a:r>
              <a:rPr lang="en-US" dirty="0">
                <a:solidFill>
                  <a:srgbClr val="FFFFFF"/>
                </a:solidFill>
              </a:rPr>
              <a:t>.</a:t>
            </a:r>
          </a:p>
          <a:p>
            <a:pPr marL="285750" lvl="0" indent="-285750">
              <a:buFont typeface="Arial" panose="020B0604020202020204" pitchFamily="34" charset="0"/>
              <a:buChar char="•"/>
              <a:defRPr/>
            </a:pPr>
            <a:endParaRPr lang="en-US" dirty="0">
              <a:solidFill>
                <a:srgbClr val="FFFFFF"/>
              </a:solidFill>
            </a:endParaRPr>
          </a:p>
          <a:p>
            <a:pPr marL="285750" lvl="0" indent="-285750">
              <a:buFont typeface="Arial" panose="020B0604020202020204" pitchFamily="34" charset="0"/>
              <a:buChar char="•"/>
              <a:defRPr/>
            </a:pPr>
            <a:r>
              <a:rPr lang="en-US" dirty="0">
                <a:solidFill>
                  <a:srgbClr val="FFFFFF"/>
                </a:solidFill>
              </a:rPr>
              <a:t>Estonian Business School also offers degree programs in Finland (EBS Helsinki).</a:t>
            </a: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pic>
        <p:nvPicPr>
          <p:cNvPr id="2" name="Pilt 1"/>
          <p:cNvPicPr>
            <a:picLocks noChangeAspect="1"/>
          </p:cNvPicPr>
          <p:nvPr/>
        </p:nvPicPr>
        <p:blipFill>
          <a:blip r:embed="rId4"/>
          <a:stretch>
            <a:fillRect/>
          </a:stretch>
        </p:blipFill>
        <p:spPr>
          <a:xfrm>
            <a:off x="9876163" y="115456"/>
            <a:ext cx="2048161" cy="1857634"/>
          </a:xfrm>
          <a:prstGeom prst="rect">
            <a:avLst/>
          </a:prstGeom>
        </p:spPr>
      </p:pic>
    </p:spTree>
    <p:extLst>
      <p:ext uri="{BB962C8B-B14F-4D97-AF65-F5344CB8AC3E}">
        <p14:creationId xmlns:p14="http://schemas.microsoft.com/office/powerpoint/2010/main" val="339080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4494" y="397436"/>
            <a:ext cx="9327681" cy="1177097"/>
          </a:xfrm>
        </p:spPr>
        <p:txBody>
          <a:bodyPr>
            <a:noAutofit/>
          </a:bodyPr>
          <a:lstStyle/>
          <a:p>
            <a:pPr>
              <a:spcBef>
                <a:spcPts val="1000"/>
              </a:spcBef>
            </a:pPr>
            <a:r>
              <a:rPr lang="en" sz="4000" dirty="0">
                <a:solidFill>
                  <a:srgbClr val="001CA7"/>
                </a:solidFill>
                <a:ea typeface="+mn-ea"/>
                <a:cs typeface="Times New Roman" panose="02020603050405020304" pitchFamily="18" charset="0"/>
              </a:rPr>
              <a:t>Universities solve </a:t>
            </a:r>
            <a:r>
              <a:rPr lang="et-EE" sz="4000" dirty="0" err="1">
                <a:solidFill>
                  <a:srgbClr val="001CA7"/>
                </a:solidFill>
                <a:ea typeface="+mn-ea"/>
                <a:cs typeface="Times New Roman" panose="02020603050405020304" pitchFamily="18" charset="0"/>
              </a:rPr>
              <a:t>societal</a:t>
            </a:r>
            <a:r>
              <a:rPr lang="et-EE" sz="4000" dirty="0">
                <a:solidFill>
                  <a:srgbClr val="001CA7"/>
                </a:solidFill>
                <a:ea typeface="+mn-ea"/>
                <a:cs typeface="Times New Roman" panose="02020603050405020304" pitchFamily="18" charset="0"/>
              </a:rPr>
              <a:t> </a:t>
            </a:r>
            <a:r>
              <a:rPr lang="en" sz="4000" dirty="0">
                <a:solidFill>
                  <a:srgbClr val="001CA7"/>
                </a:solidFill>
                <a:ea typeface="+mn-ea"/>
                <a:cs typeface="Times New Roman" panose="02020603050405020304" pitchFamily="18" charset="0"/>
              </a:rPr>
              <a:t>problems and drive major changes</a:t>
            </a:r>
            <a:endParaRPr lang="et-EE" sz="4000" dirty="0">
              <a:solidFill>
                <a:srgbClr val="001CA7"/>
              </a:solidFill>
              <a:ea typeface="+mn-ea"/>
              <a:cs typeface="Times New Roman" panose="02020603050405020304" pitchFamily="18" charset="0"/>
            </a:endParaRPr>
          </a:p>
        </p:txBody>
      </p:sp>
      <p:sp>
        <p:nvSpPr>
          <p:cNvPr id="3" name="Ristkülik 2"/>
          <p:cNvSpPr/>
          <p:nvPr/>
        </p:nvSpPr>
        <p:spPr>
          <a:xfrm>
            <a:off x="908049" y="5666151"/>
            <a:ext cx="8449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9" name="TextBox 8"/>
          <p:cNvSpPr txBox="1"/>
          <p:nvPr/>
        </p:nvSpPr>
        <p:spPr>
          <a:xfrm>
            <a:off x="5972176" y="2539021"/>
            <a:ext cx="5772149"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Higher education institutions are expected to operate on two levels: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Pct val="100000"/>
              <a:buFontTx/>
              <a:buBlip>
                <a:blip r:embed="rId3"/>
              </a:buBlip>
              <a:tabLst/>
              <a:defRPr/>
            </a:pP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Global crises and </a:t>
            </a:r>
            <a:r>
              <a:rPr kumimoji="0" lang="et-EE"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disruptions</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 from the green </a:t>
            </a:r>
            <a:r>
              <a:rPr kumimoji="0" lang="et-EE"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transition</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to artificial intelligence</a:t>
            </a:r>
          </a:p>
          <a:p>
            <a:pPr marR="0" lvl="1" algn="l" defTabSz="914400" rtl="0" eaLnBrk="1" fontAlgn="auto" latinLnBrk="0" hangingPunct="1">
              <a:lnSpc>
                <a:spcPct val="100000"/>
              </a:lnSpc>
              <a:spcBef>
                <a:spcPts val="0"/>
              </a:spcBef>
              <a:spcAft>
                <a:spcPts val="0"/>
              </a:spcAft>
              <a:buClrTx/>
              <a:buSzPct val="100000"/>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Pct val="100000"/>
              <a:buFontTx/>
              <a:buBlip>
                <a:blip r:embed="rId3"/>
              </a:buBlip>
              <a:tabLst/>
              <a:defRPr/>
            </a:pP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Contributing to the development of the local economy and living environment</a:t>
            </a:r>
          </a:p>
        </p:txBody>
      </p:sp>
      <p:sp>
        <p:nvSpPr>
          <p:cNvPr id="5" name="TextBox 4"/>
          <p:cNvSpPr txBox="1"/>
          <p:nvPr/>
        </p:nvSpPr>
        <p:spPr>
          <a:xfrm>
            <a:off x="309556" y="3031464"/>
            <a:ext cx="4823359" cy="1754326"/>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solidFill>
                  <a:srgbClr val="FFFFFF"/>
                </a:solidFill>
                <a:effectLst/>
                <a:uLnTx/>
                <a:uFillTx/>
                <a:latin typeface="Calibri" panose="020F0502020204030204"/>
                <a:ea typeface="+mn-ea"/>
                <a:cs typeface="+mn-cs"/>
              </a:rPr>
              <a:t>Examples of the trend in Estonia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b="0" i="0" u="none" strike="noStrike" kern="1200" cap="none" spc="0" normalizeH="0" baseline="0" noProof="0" dirty="0">
                <a:ln>
                  <a:noFill/>
                </a:ln>
                <a:solidFill>
                  <a:srgbClr val="FFFFFF"/>
                </a:solidFill>
                <a:effectLst/>
                <a:uLnTx/>
                <a:uFillTx/>
                <a:latin typeface="Calibri" panose="020F0502020204030204"/>
                <a:ea typeface="+mn-ea"/>
                <a:cs typeface="+mn-cs"/>
              </a:rPr>
              <a:t>During the latest crises (corona pandemic, war in Ukraine), higher education institutions have been on the "frontline" and the demand for various support services has increased.</a:t>
            </a:r>
          </a:p>
        </p:txBody>
      </p:sp>
      <p:pic>
        <p:nvPicPr>
          <p:cNvPr id="6" name="Pilt 5"/>
          <p:cNvPicPr>
            <a:picLocks noChangeAspect="1"/>
          </p:cNvPicPr>
          <p:nvPr/>
        </p:nvPicPr>
        <p:blipFill>
          <a:blip r:embed="rId4"/>
          <a:stretch>
            <a:fillRect/>
          </a:stretch>
        </p:blipFill>
        <p:spPr>
          <a:xfrm>
            <a:off x="9782175" y="397436"/>
            <a:ext cx="1962150" cy="1733550"/>
          </a:xfrm>
          <a:prstGeom prst="rect">
            <a:avLst/>
          </a:prstGeom>
        </p:spPr>
      </p:pic>
    </p:spTree>
    <p:extLst>
      <p:ext uri="{BB962C8B-B14F-4D97-AF65-F5344CB8AC3E}">
        <p14:creationId xmlns:p14="http://schemas.microsoft.com/office/powerpoint/2010/main" val="17930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4493" y="397436"/>
            <a:ext cx="9274011" cy="1334341"/>
          </a:xfrm>
        </p:spPr>
        <p:txBody>
          <a:bodyPr>
            <a:noAutofit/>
          </a:bodyPr>
          <a:lstStyle/>
          <a:p>
            <a:pPr>
              <a:spcBef>
                <a:spcPts val="1000"/>
              </a:spcBef>
            </a:pPr>
            <a:r>
              <a:rPr lang="en-US" sz="4000" dirty="0">
                <a:solidFill>
                  <a:srgbClr val="001CA7"/>
                </a:solidFill>
                <a:ea typeface="+mn-ea"/>
                <a:cs typeface="Times New Roman" panose="02020603050405020304" pitchFamily="18" charset="0"/>
              </a:rPr>
              <a:t>Higher education must align with evolving expectations</a:t>
            </a:r>
            <a:r>
              <a:rPr lang="et-EE" sz="4000" dirty="0">
                <a:solidFill>
                  <a:srgbClr val="001CA7"/>
                </a:solidFill>
                <a:ea typeface="+mn-ea"/>
                <a:cs typeface="Times New Roman" panose="02020603050405020304" pitchFamily="18" charset="0"/>
              </a:rPr>
              <a:t> – </a:t>
            </a:r>
            <a:r>
              <a:rPr lang="et-EE" sz="4000" dirty="0" err="1">
                <a:solidFill>
                  <a:srgbClr val="001CA7"/>
                </a:solidFill>
                <a:ea typeface="+mn-ea"/>
                <a:cs typeface="Times New Roman" panose="02020603050405020304" pitchFamily="18" charset="0"/>
              </a:rPr>
              <a:t>more</a:t>
            </a:r>
            <a:r>
              <a:rPr lang="et-EE" sz="4000" dirty="0">
                <a:solidFill>
                  <a:srgbClr val="001CA7"/>
                </a:solidFill>
                <a:ea typeface="+mn-ea"/>
                <a:cs typeface="Times New Roman" panose="02020603050405020304" pitchFamily="18" charset="0"/>
              </a:rPr>
              <a:t> </a:t>
            </a:r>
            <a:r>
              <a:rPr lang="et-EE" sz="4000" dirty="0" err="1">
                <a:solidFill>
                  <a:srgbClr val="001CA7"/>
                </a:solidFill>
                <a:ea typeface="+mn-ea"/>
                <a:cs typeface="Times New Roman" panose="02020603050405020304" pitchFamily="18" charset="0"/>
              </a:rPr>
              <a:t>personalised</a:t>
            </a:r>
            <a:r>
              <a:rPr lang="et-EE" sz="4000" dirty="0">
                <a:solidFill>
                  <a:srgbClr val="001CA7"/>
                </a:solidFill>
                <a:ea typeface="+mn-ea"/>
                <a:cs typeface="Times New Roman" panose="02020603050405020304" pitchFamily="18" charset="0"/>
              </a:rPr>
              <a:t> </a:t>
            </a:r>
            <a:r>
              <a:rPr lang="et-EE" sz="4000" dirty="0" err="1">
                <a:solidFill>
                  <a:srgbClr val="001CA7"/>
                </a:solidFill>
                <a:ea typeface="+mn-ea"/>
                <a:cs typeface="Times New Roman" panose="02020603050405020304" pitchFamily="18" charset="0"/>
              </a:rPr>
              <a:t>approach</a:t>
            </a:r>
            <a:endParaRPr lang="en" sz="4000" dirty="0">
              <a:solidFill>
                <a:srgbClr val="001CA7"/>
              </a:solidFill>
              <a:ea typeface="+mn-ea"/>
              <a:cs typeface="Times New Roman" panose="02020603050405020304" pitchFamily="18" charset="0"/>
            </a:endParaRPr>
          </a:p>
        </p:txBody>
      </p:sp>
      <p:sp>
        <p:nvSpPr>
          <p:cNvPr id="3" name="Ristkülik 2"/>
          <p:cNvSpPr/>
          <p:nvPr/>
        </p:nvSpPr>
        <p:spPr>
          <a:xfrm>
            <a:off x="908049" y="5666151"/>
            <a:ext cx="8449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9" name="TextBox 8"/>
          <p:cNvSpPr txBox="1"/>
          <p:nvPr/>
        </p:nvSpPr>
        <p:spPr>
          <a:xfrm>
            <a:off x="6641254" y="2389703"/>
            <a:ext cx="5433056"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Pct val="100000"/>
              <a:buFontTx/>
              <a:buBlip>
                <a:blip r:embed="rId3"/>
              </a:buBlip>
              <a:tabLst/>
              <a:defRPr/>
            </a:pP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An increasing </a:t>
            </a:r>
            <a:r>
              <a:rPr kumimoji="0" lang="et-EE" sz="2000" b="0" i="0" u="none" strike="noStrike" kern="1200" cap="none" spc="0" normalizeH="0" baseline="0" noProof="0" dirty="0" err="1">
                <a:ln>
                  <a:noFill/>
                </a:ln>
                <a:solidFill>
                  <a:srgbClr val="150F16"/>
                </a:solidFill>
                <a:effectLst/>
                <a:uLnTx/>
                <a:uFillTx/>
                <a:latin typeface="Arial" panose="020B0604020202020204" pitchFamily="34" charset="0"/>
                <a:cs typeface="Arial" panose="020B0604020202020204" pitchFamily="34" charset="0"/>
              </a:rPr>
              <a:t>share</a:t>
            </a:r>
            <a:r>
              <a:rPr kumimoji="0" lang="en"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 of students do not come directly from secondary school</a:t>
            </a:r>
          </a:p>
          <a:p>
            <a:pPr marR="0" lvl="0" algn="l" defTabSz="914400" rtl="0" eaLnBrk="1" fontAlgn="auto" latinLnBrk="0" hangingPunct="1">
              <a:lnSpc>
                <a:spcPct val="100000"/>
              </a:lnSpc>
              <a:spcBef>
                <a:spcPts val="0"/>
              </a:spcBef>
              <a:spcAft>
                <a:spcPts val="0"/>
              </a:spcAft>
              <a:buClrTx/>
              <a:buSzPct val="100000"/>
              <a:tabLst/>
              <a:defRPr/>
            </a:pPr>
            <a:endParaRPr kumimoji="0" lang="et-EE" sz="20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342900" lvl="0" indent="-342900">
              <a:buSzPct val="100000"/>
              <a:buBlip>
                <a:blip r:embed="rId3"/>
              </a:buBlip>
              <a:defRPr/>
            </a:pPr>
            <a:r>
              <a:rPr lang="et-EE" sz="2000" dirty="0" err="1">
                <a:solidFill>
                  <a:srgbClr val="150F16"/>
                </a:solidFill>
                <a:latin typeface="Arial" panose="020B0604020202020204" pitchFamily="34" charset="0"/>
                <a:cs typeface="Arial" panose="020B0604020202020204" pitchFamily="34" charset="0"/>
              </a:rPr>
              <a:t>Microqualifications</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or</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learning</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bites</a:t>
            </a:r>
            <a:endParaRPr lang="et-EE" sz="2000" dirty="0">
              <a:solidFill>
                <a:srgbClr val="150F16"/>
              </a:solidFill>
              <a:latin typeface="Arial" panose="020B0604020202020204" pitchFamily="34" charset="0"/>
              <a:cs typeface="Arial" panose="020B0604020202020204" pitchFamily="34" charset="0"/>
            </a:endParaRPr>
          </a:p>
          <a:p>
            <a:pPr lvl="0">
              <a:buSzPct val="100000"/>
              <a:defRPr/>
            </a:pPr>
            <a:endParaRPr lang="et-EE" sz="2000" dirty="0">
              <a:solidFill>
                <a:srgbClr val="150F16"/>
              </a:solidFill>
              <a:latin typeface="Arial" panose="020B0604020202020204" pitchFamily="34" charset="0"/>
              <a:cs typeface="Arial" panose="020B0604020202020204" pitchFamily="34" charset="0"/>
            </a:endParaRPr>
          </a:p>
          <a:p>
            <a:pPr marL="342900" lvl="0" indent="-342900">
              <a:buSzPct val="100000"/>
              <a:buBlip>
                <a:blip r:embed="rId3"/>
              </a:buBlip>
              <a:defRPr/>
            </a:pPr>
            <a:r>
              <a:rPr lang="et-EE" sz="2000" dirty="0" err="1">
                <a:solidFill>
                  <a:srgbClr val="150F16"/>
                </a:solidFill>
                <a:latin typeface="Arial" panose="020B0604020202020204" pitchFamily="34" charset="0"/>
                <a:cs typeface="Arial" panose="020B0604020202020204" pitchFamily="34" charset="0"/>
              </a:rPr>
              <a:t>Unbundling</a:t>
            </a:r>
            <a:r>
              <a:rPr lang="et-EE" sz="2000" dirty="0">
                <a:solidFill>
                  <a:srgbClr val="150F16"/>
                </a:solidFill>
                <a:latin typeface="Arial" panose="020B0604020202020204" pitchFamily="34" charset="0"/>
                <a:cs typeface="Arial" panose="020B0604020202020204" pitchFamily="34" charset="0"/>
              </a:rPr>
              <a:t> of </a:t>
            </a:r>
            <a:r>
              <a:rPr lang="et-EE" sz="2000" dirty="0" err="1">
                <a:solidFill>
                  <a:srgbClr val="150F16"/>
                </a:solidFill>
                <a:latin typeface="Arial" panose="020B0604020202020204" pitchFamily="34" charset="0"/>
                <a:cs typeface="Arial" panose="020B0604020202020204" pitchFamily="34" charset="0"/>
              </a:rPr>
              <a:t>curriculum</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but</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to</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certain</a:t>
            </a:r>
            <a:r>
              <a:rPr lang="et-EE" sz="2000" dirty="0">
                <a:solidFill>
                  <a:srgbClr val="150F16"/>
                </a:solidFill>
                <a:latin typeface="Arial" panose="020B0604020202020204" pitchFamily="34" charset="0"/>
                <a:cs typeface="Arial" panose="020B0604020202020204" pitchFamily="34" charset="0"/>
              </a:rPr>
              <a:t> </a:t>
            </a:r>
            <a:r>
              <a:rPr lang="et-EE" sz="2000" dirty="0" err="1">
                <a:solidFill>
                  <a:srgbClr val="150F16"/>
                </a:solidFill>
                <a:latin typeface="Arial" panose="020B0604020202020204" pitchFamily="34" charset="0"/>
                <a:cs typeface="Arial" panose="020B0604020202020204" pitchFamily="34" charset="0"/>
              </a:rPr>
              <a:t>extent</a:t>
            </a:r>
            <a:endParaRPr lang="et-EE" sz="2000" dirty="0">
              <a:solidFill>
                <a:srgbClr val="150F16"/>
              </a:solidFill>
              <a:latin typeface="Arial" panose="020B0604020202020204" pitchFamily="34" charset="0"/>
              <a:cs typeface="Arial" panose="020B0604020202020204" pitchFamily="34" charset="0"/>
            </a:endParaRPr>
          </a:p>
          <a:p>
            <a:pPr lvl="0">
              <a:buSzPct val="100000"/>
              <a:defRPr/>
            </a:pPr>
            <a:endParaRPr lang="et-EE" sz="2000" dirty="0">
              <a:solidFill>
                <a:srgbClr val="150F16"/>
              </a:solidFill>
              <a:latin typeface="Arial" panose="020B0604020202020204" pitchFamily="34" charset="0"/>
              <a:cs typeface="Arial" panose="020B0604020202020204" pitchFamily="34" charset="0"/>
            </a:endParaRPr>
          </a:p>
          <a:p>
            <a:pPr marL="342900" lvl="0" indent="-342900">
              <a:buSzPct val="100000"/>
              <a:buBlip>
                <a:blip r:embed="rId3"/>
              </a:buBlip>
              <a:defRPr/>
            </a:pPr>
            <a:r>
              <a:rPr lang="et-EE" sz="2000" dirty="0">
                <a:solidFill>
                  <a:srgbClr val="150F16"/>
                </a:solidFill>
                <a:latin typeface="Arial" panose="020B0604020202020204" pitchFamily="34" charset="0"/>
                <a:cs typeface="Arial" panose="020B0604020202020204" pitchFamily="34" charset="0"/>
              </a:rPr>
              <a:t>O</a:t>
            </a:r>
            <a:r>
              <a:rPr lang="en-US" sz="2000" dirty="0" err="1">
                <a:solidFill>
                  <a:srgbClr val="150F16"/>
                </a:solidFill>
                <a:latin typeface="Arial" panose="020B0604020202020204" pitchFamily="34" charset="0"/>
                <a:cs typeface="Arial" panose="020B0604020202020204" pitchFamily="34" charset="0"/>
              </a:rPr>
              <a:t>ffering</a:t>
            </a:r>
            <a:r>
              <a:rPr lang="en-US" sz="2000" dirty="0">
                <a:solidFill>
                  <a:srgbClr val="150F16"/>
                </a:solidFill>
                <a:latin typeface="Arial" panose="020B0604020202020204" pitchFamily="34" charset="0"/>
                <a:cs typeface="Arial" panose="020B0604020202020204" pitchFamily="34" charset="0"/>
              </a:rPr>
              <a:t> a personalized approach is costly, but if not done, academic performance suffers, students drop out, turn to alternative service providers, </a:t>
            </a:r>
            <a:r>
              <a:rPr lang="en-US" sz="2000" dirty="0" err="1">
                <a:solidFill>
                  <a:srgbClr val="150F16"/>
                </a:solidFill>
                <a:latin typeface="Arial" panose="020B0604020202020204" pitchFamily="34" charset="0"/>
                <a:cs typeface="Arial" panose="020B0604020202020204" pitchFamily="34" charset="0"/>
              </a:rPr>
              <a:t>etc</a:t>
            </a:r>
            <a:r>
              <a:rPr lang="et-EE" sz="2000" dirty="0">
                <a:solidFill>
                  <a:srgbClr val="150F16"/>
                </a:solidFill>
                <a:latin typeface="Arial" panose="020B0604020202020204" pitchFamily="34" charset="0"/>
                <a:cs typeface="Arial" panose="020B0604020202020204" pitchFamily="34" charset="0"/>
              </a:rPr>
              <a:t>.</a:t>
            </a:r>
            <a:endParaRPr kumimoji="0" lang="et-EE" sz="24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pic>
        <p:nvPicPr>
          <p:cNvPr id="2" name="Pilt 1"/>
          <p:cNvPicPr>
            <a:picLocks noChangeAspect="1"/>
          </p:cNvPicPr>
          <p:nvPr/>
        </p:nvPicPr>
        <p:blipFill>
          <a:blip r:embed="rId4"/>
          <a:stretch>
            <a:fillRect/>
          </a:stretch>
        </p:blipFill>
        <p:spPr>
          <a:xfrm>
            <a:off x="9728505" y="434603"/>
            <a:ext cx="2343477" cy="1705213"/>
          </a:xfrm>
          <a:prstGeom prst="rect">
            <a:avLst/>
          </a:prstGeom>
        </p:spPr>
      </p:pic>
      <p:pic>
        <p:nvPicPr>
          <p:cNvPr id="8" name="Picture 33"/>
          <p:cNvPicPr/>
          <p:nvPr/>
        </p:nvPicPr>
        <p:blipFill>
          <a:blip r:embed="rId5">
            <a:extLst>
              <a:ext uri="{28A0092B-C50C-407E-A947-70E740481C1C}">
                <a14:useLocalDpi xmlns:a14="http://schemas.microsoft.com/office/drawing/2010/main" val="0"/>
              </a:ext>
            </a:extLst>
          </a:blip>
          <a:srcRect/>
          <a:stretch>
            <a:fillRect/>
          </a:stretch>
        </p:blipFill>
        <p:spPr bwMode="auto">
          <a:xfrm>
            <a:off x="0" y="2389703"/>
            <a:ext cx="6638925" cy="3461114"/>
          </a:xfrm>
          <a:prstGeom prst="rect">
            <a:avLst/>
          </a:prstGeom>
          <a:noFill/>
          <a:ln>
            <a:noFill/>
          </a:ln>
        </p:spPr>
      </p:pic>
      <p:sp>
        <p:nvSpPr>
          <p:cNvPr id="7" name="TextBox 6"/>
          <p:cNvSpPr txBox="1"/>
          <p:nvPr/>
        </p:nvSpPr>
        <p:spPr>
          <a:xfrm>
            <a:off x="313195" y="5850817"/>
            <a:ext cx="5448300"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00" b="0" i="1"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rPr>
              <a:t>Source: Estonian Education Information System via Haridussilm portal</a:t>
            </a:r>
            <a:endParaRPr kumimoji="0" lang="et-EE" sz="1100" b="0" i="0" u="none" strike="noStrike" kern="1200" cap="none" spc="0" normalizeH="0" baseline="0" noProof="0" dirty="0">
              <a:ln>
                <a:noFill/>
              </a:ln>
              <a:solidFill>
                <a:srgbClr val="150F16"/>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sp>
        <p:nvSpPr>
          <p:cNvPr id="5" name="Ristkülik 4">
            <a:extLst>
              <a:ext uri="{FF2B5EF4-FFF2-40B4-BE49-F238E27FC236}">
                <a16:creationId xmlns:a16="http://schemas.microsoft.com/office/drawing/2014/main" id="{F71ECDD8-55C1-25B3-78A8-064ED8984D20}"/>
              </a:ext>
            </a:extLst>
          </p:cNvPr>
          <p:cNvSpPr/>
          <p:nvPr/>
        </p:nvSpPr>
        <p:spPr>
          <a:xfrm>
            <a:off x="313195" y="2280621"/>
            <a:ext cx="5782805" cy="3693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 </a:t>
            </a:r>
            <a:r>
              <a:rPr lang="et-EE" dirty="0">
                <a:solidFill>
                  <a:schemeClr val="tx1"/>
                </a:solidFill>
              </a:rPr>
              <a:t>d</a:t>
            </a:r>
            <a:r>
              <a:rPr lang="en-US" dirty="0" err="1">
                <a:solidFill>
                  <a:schemeClr val="tx1"/>
                </a:solidFill>
              </a:rPr>
              <a:t>istribution</a:t>
            </a:r>
            <a:r>
              <a:rPr lang="en-US" dirty="0">
                <a:solidFill>
                  <a:schemeClr val="tx1"/>
                </a:solidFill>
              </a:rPr>
              <a:t> of </a:t>
            </a:r>
            <a:r>
              <a:rPr lang="et-EE" dirty="0">
                <a:solidFill>
                  <a:schemeClr val="tx1"/>
                </a:solidFill>
              </a:rPr>
              <a:t>h</a:t>
            </a:r>
            <a:r>
              <a:rPr lang="en-US" dirty="0" err="1">
                <a:solidFill>
                  <a:schemeClr val="tx1"/>
                </a:solidFill>
              </a:rPr>
              <a:t>igher</a:t>
            </a:r>
            <a:r>
              <a:rPr lang="en-US" dirty="0">
                <a:solidFill>
                  <a:schemeClr val="tx1"/>
                </a:solidFill>
              </a:rPr>
              <a:t> </a:t>
            </a:r>
            <a:r>
              <a:rPr lang="et-EE" dirty="0">
                <a:solidFill>
                  <a:schemeClr val="tx1"/>
                </a:solidFill>
              </a:rPr>
              <a:t>e</a:t>
            </a:r>
            <a:r>
              <a:rPr lang="en-US" dirty="0" err="1">
                <a:solidFill>
                  <a:schemeClr val="tx1"/>
                </a:solidFill>
              </a:rPr>
              <a:t>ducation</a:t>
            </a:r>
            <a:r>
              <a:rPr lang="en-US" dirty="0">
                <a:solidFill>
                  <a:schemeClr val="tx1"/>
                </a:solidFill>
              </a:rPr>
              <a:t> </a:t>
            </a:r>
            <a:r>
              <a:rPr lang="et-EE" dirty="0">
                <a:solidFill>
                  <a:schemeClr val="tx1"/>
                </a:solidFill>
              </a:rPr>
              <a:t>a</a:t>
            </a:r>
            <a:r>
              <a:rPr lang="en-US" dirty="0" err="1">
                <a:solidFill>
                  <a:schemeClr val="tx1"/>
                </a:solidFill>
              </a:rPr>
              <a:t>dmissions</a:t>
            </a:r>
            <a:endParaRPr lang="et-EE" dirty="0">
              <a:solidFill>
                <a:schemeClr val="tx1"/>
              </a:solidFill>
            </a:endParaRPr>
          </a:p>
        </p:txBody>
      </p:sp>
      <p:sp>
        <p:nvSpPr>
          <p:cNvPr id="10" name="Ristkülik 9">
            <a:extLst>
              <a:ext uri="{FF2B5EF4-FFF2-40B4-BE49-F238E27FC236}">
                <a16:creationId xmlns:a16="http://schemas.microsoft.com/office/drawing/2014/main" id="{BBCEA4BD-DA54-0BA1-4E33-049AC3935DE7}"/>
              </a:ext>
            </a:extLst>
          </p:cNvPr>
          <p:cNvSpPr/>
          <p:nvPr/>
        </p:nvSpPr>
        <p:spPr>
          <a:xfrm flipH="1">
            <a:off x="-30331" y="2563892"/>
            <a:ext cx="228241" cy="27039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pPr algn="ctr"/>
            <a:r>
              <a:rPr lang="en" sz="1200" dirty="0">
                <a:solidFill>
                  <a:schemeClr val="tx1"/>
                </a:solidFill>
                <a:latin typeface="Arial" panose="020B0604020202020204" pitchFamily="34" charset="0"/>
                <a:cs typeface="Arial" panose="020B0604020202020204" pitchFamily="34" charset="0"/>
              </a:rPr>
              <a:t>Share of enrolled students (%)</a:t>
            </a:r>
          </a:p>
          <a:p>
            <a:pPr algn="ctr"/>
            <a:endParaRPr lang="et-EE"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0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normAutofit/>
          </a:bodyPr>
          <a:lstStyle/>
          <a:p>
            <a:pPr>
              <a:spcBef>
                <a:spcPts val="1000"/>
              </a:spcBef>
            </a:pPr>
            <a:r>
              <a:rPr lang="en" sz="3600" dirty="0">
                <a:solidFill>
                  <a:srgbClr val="001CA7"/>
                </a:solidFill>
                <a:ea typeface="+mn-ea"/>
                <a:cs typeface="Times New Roman" panose="02020603050405020304" pitchFamily="18" charset="0"/>
              </a:rPr>
              <a:t>Estonian education experts' assessments of the importance of the proposed factors (N=15)</a:t>
            </a:r>
          </a:p>
        </p:txBody>
      </p:sp>
      <p:pic>
        <p:nvPicPr>
          <p:cNvPr id="7" name="Pilt 6"/>
          <p:cNvPicPr>
            <a:picLocks noChangeAspect="1"/>
          </p:cNvPicPr>
          <p:nvPr/>
        </p:nvPicPr>
        <p:blipFill>
          <a:blip r:embed="rId3"/>
          <a:stretch>
            <a:fillRect/>
          </a:stretch>
        </p:blipFill>
        <p:spPr>
          <a:xfrm>
            <a:off x="2159183" y="2141035"/>
            <a:ext cx="8377395" cy="4170556"/>
          </a:xfrm>
          <a:prstGeom prst="rect">
            <a:avLst/>
          </a:prstGeom>
        </p:spPr>
      </p:pic>
      <p:sp>
        <p:nvSpPr>
          <p:cNvPr id="2" name="Ristkülik 1">
            <a:extLst>
              <a:ext uri="{FF2B5EF4-FFF2-40B4-BE49-F238E27FC236}">
                <a16:creationId xmlns:a16="http://schemas.microsoft.com/office/drawing/2014/main" id="{02174723-F203-E24D-E49F-06B29D31B193}"/>
              </a:ext>
            </a:extLst>
          </p:cNvPr>
          <p:cNvSpPr/>
          <p:nvPr/>
        </p:nvSpPr>
        <p:spPr>
          <a:xfrm>
            <a:off x="-98408" y="2316186"/>
            <a:ext cx="7734748" cy="35861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0" bIns="0" rtlCol="0" anchor="t" anchorCtr="1"/>
          <a:lstStyle/>
          <a:p>
            <a:pPr algn="r">
              <a:lnSpc>
                <a:spcPct val="98000"/>
              </a:lnSpc>
            </a:pPr>
            <a:r>
              <a:rPr lang="et-EE" sz="1600" dirty="0">
                <a:solidFill>
                  <a:schemeClr val="bg2">
                    <a:lumMod val="25000"/>
                  </a:schemeClr>
                </a:solidFill>
              </a:rPr>
              <a:t>The </a:t>
            </a:r>
            <a:r>
              <a:rPr lang="et-EE" sz="1600" dirty="0" err="1">
                <a:solidFill>
                  <a:schemeClr val="bg2">
                    <a:lumMod val="25000"/>
                  </a:schemeClr>
                </a:solidFill>
              </a:rPr>
              <a:t>role</a:t>
            </a:r>
            <a:r>
              <a:rPr lang="et-EE" sz="1600" dirty="0">
                <a:solidFill>
                  <a:schemeClr val="bg2">
                    <a:lumMod val="25000"/>
                  </a:schemeClr>
                </a:solidFill>
              </a:rPr>
              <a:t> of </a:t>
            </a:r>
            <a:r>
              <a:rPr lang="et-EE" sz="1600" dirty="0" err="1">
                <a:solidFill>
                  <a:schemeClr val="bg2">
                    <a:lumMod val="25000"/>
                  </a:schemeClr>
                </a:solidFill>
              </a:rPr>
              <a:t>digital</a:t>
            </a:r>
            <a:r>
              <a:rPr lang="et-EE" sz="1600" dirty="0">
                <a:solidFill>
                  <a:schemeClr val="bg2">
                    <a:lumMod val="25000"/>
                  </a:schemeClr>
                </a:solidFill>
              </a:rPr>
              <a:t> </a:t>
            </a:r>
            <a:r>
              <a:rPr lang="et-EE" sz="1600" dirty="0" err="1">
                <a:solidFill>
                  <a:schemeClr val="bg2">
                    <a:lumMod val="25000"/>
                  </a:schemeClr>
                </a:solidFill>
              </a:rPr>
              <a:t>technologies</a:t>
            </a:r>
            <a:r>
              <a:rPr lang="et-EE" sz="1600" dirty="0">
                <a:solidFill>
                  <a:schemeClr val="bg2">
                    <a:lumMod val="25000"/>
                  </a:schemeClr>
                </a:solidFill>
              </a:rPr>
              <a:t> in </a:t>
            </a:r>
            <a:r>
              <a:rPr lang="et-EE" sz="1600" dirty="0" err="1">
                <a:solidFill>
                  <a:schemeClr val="bg2">
                    <a:lumMod val="25000"/>
                  </a:schemeClr>
                </a:solidFill>
              </a:rPr>
              <a:t>teaching</a:t>
            </a:r>
            <a:endParaRPr lang="et-EE" sz="1600" dirty="0">
              <a:solidFill>
                <a:schemeClr val="bg2">
                  <a:lumMod val="25000"/>
                </a:schemeClr>
              </a:solidFill>
            </a:endParaRPr>
          </a:p>
          <a:p>
            <a:pPr algn="r">
              <a:lnSpc>
                <a:spcPct val="98000"/>
              </a:lnSpc>
            </a:pPr>
            <a:r>
              <a:rPr lang="et-EE" sz="1600" dirty="0">
                <a:solidFill>
                  <a:schemeClr val="bg2">
                    <a:lumMod val="25000"/>
                  </a:schemeClr>
                </a:solidFill>
              </a:rPr>
              <a:t>The </a:t>
            </a:r>
            <a:r>
              <a:rPr lang="et-EE" sz="1600" dirty="0" err="1">
                <a:solidFill>
                  <a:schemeClr val="bg2">
                    <a:lumMod val="25000"/>
                  </a:schemeClr>
                </a:solidFill>
              </a:rPr>
              <a:t>role</a:t>
            </a:r>
            <a:r>
              <a:rPr lang="et-EE" sz="1600" dirty="0">
                <a:solidFill>
                  <a:schemeClr val="bg2">
                    <a:lumMod val="25000"/>
                  </a:schemeClr>
                </a:solidFill>
              </a:rPr>
              <a:t> of </a:t>
            </a:r>
            <a:r>
              <a:rPr lang="et-EE" sz="1600" dirty="0" err="1">
                <a:solidFill>
                  <a:schemeClr val="bg2">
                    <a:lumMod val="25000"/>
                  </a:schemeClr>
                </a:solidFill>
              </a:rPr>
              <a:t>higher</a:t>
            </a:r>
            <a:r>
              <a:rPr lang="et-EE" sz="1600" dirty="0">
                <a:solidFill>
                  <a:schemeClr val="bg2">
                    <a:lumMod val="25000"/>
                  </a:schemeClr>
                </a:solidFill>
              </a:rPr>
              <a:t> </a:t>
            </a:r>
            <a:r>
              <a:rPr lang="et-EE" sz="1600" dirty="0" err="1">
                <a:solidFill>
                  <a:schemeClr val="bg2">
                    <a:lumMod val="25000"/>
                  </a:schemeClr>
                </a:solidFill>
              </a:rPr>
              <a:t>education</a:t>
            </a:r>
            <a:r>
              <a:rPr lang="et-EE" sz="1600" dirty="0">
                <a:solidFill>
                  <a:schemeClr val="bg2">
                    <a:lumMod val="25000"/>
                  </a:schemeClr>
                </a:solidFill>
              </a:rPr>
              <a:t> in </a:t>
            </a:r>
            <a:r>
              <a:rPr lang="et-EE" sz="1600" dirty="0" err="1">
                <a:solidFill>
                  <a:schemeClr val="bg2">
                    <a:lumMod val="25000"/>
                  </a:schemeClr>
                </a:solidFill>
              </a:rPr>
              <a:t>lifelong</a:t>
            </a:r>
            <a:r>
              <a:rPr lang="et-EE" sz="1600" dirty="0">
                <a:solidFill>
                  <a:schemeClr val="bg2">
                    <a:lumMod val="25000"/>
                  </a:schemeClr>
                </a:solidFill>
              </a:rPr>
              <a:t> </a:t>
            </a:r>
            <a:r>
              <a:rPr lang="et-EE" sz="1600" dirty="0" err="1">
                <a:solidFill>
                  <a:schemeClr val="bg2">
                    <a:lumMod val="25000"/>
                  </a:schemeClr>
                </a:solidFill>
              </a:rPr>
              <a:t>learning</a:t>
            </a:r>
            <a:endParaRPr lang="et-EE" sz="1600" dirty="0">
              <a:solidFill>
                <a:schemeClr val="bg2">
                  <a:lumMod val="25000"/>
                </a:schemeClr>
              </a:solidFill>
            </a:endParaRPr>
          </a:p>
          <a:p>
            <a:pPr algn="r">
              <a:lnSpc>
                <a:spcPct val="98000"/>
              </a:lnSpc>
            </a:pPr>
            <a:r>
              <a:rPr lang="en-US" sz="1600" dirty="0">
                <a:solidFill>
                  <a:schemeClr val="bg2">
                    <a:lumMod val="25000"/>
                  </a:schemeClr>
                </a:solidFill>
              </a:rPr>
              <a:t>Development </a:t>
            </a:r>
            <a:r>
              <a:rPr lang="et-EE" sz="1600" dirty="0">
                <a:solidFill>
                  <a:schemeClr val="bg2">
                    <a:lumMod val="25000"/>
                  </a:schemeClr>
                </a:solidFill>
              </a:rPr>
              <a:t>t</a:t>
            </a:r>
            <a:r>
              <a:rPr lang="en-US" sz="1600" dirty="0">
                <a:solidFill>
                  <a:schemeClr val="bg2">
                    <a:lumMod val="25000"/>
                  </a:schemeClr>
                </a:solidFill>
              </a:rPr>
              <a:t>rends and </a:t>
            </a:r>
            <a:r>
              <a:rPr lang="et-EE" sz="1600" dirty="0">
                <a:solidFill>
                  <a:schemeClr val="bg2">
                    <a:lumMod val="25000"/>
                  </a:schemeClr>
                </a:solidFill>
              </a:rPr>
              <a:t>r</a:t>
            </a:r>
            <a:r>
              <a:rPr lang="en-US" sz="1600" dirty="0">
                <a:solidFill>
                  <a:schemeClr val="bg2">
                    <a:lumMod val="25000"/>
                  </a:schemeClr>
                </a:solidFill>
              </a:rPr>
              <a:t>ole of </a:t>
            </a:r>
            <a:r>
              <a:rPr lang="et-EE" sz="1600" dirty="0">
                <a:solidFill>
                  <a:schemeClr val="bg2">
                    <a:lumMod val="25000"/>
                  </a:schemeClr>
                </a:solidFill>
              </a:rPr>
              <a:t>d</a:t>
            </a:r>
            <a:r>
              <a:rPr lang="en-US" sz="1600" dirty="0" err="1">
                <a:solidFill>
                  <a:schemeClr val="bg2">
                    <a:lumMod val="25000"/>
                  </a:schemeClr>
                </a:solidFill>
              </a:rPr>
              <a:t>igital</a:t>
            </a:r>
            <a:r>
              <a:rPr lang="en-US" sz="1600" dirty="0">
                <a:solidFill>
                  <a:schemeClr val="bg2">
                    <a:lumMod val="25000"/>
                  </a:schemeClr>
                </a:solidFill>
              </a:rPr>
              <a:t> </a:t>
            </a:r>
            <a:r>
              <a:rPr lang="et-EE" sz="1600" dirty="0">
                <a:solidFill>
                  <a:schemeClr val="bg2">
                    <a:lumMod val="25000"/>
                  </a:schemeClr>
                </a:solidFill>
              </a:rPr>
              <a:t>p</a:t>
            </a:r>
            <a:r>
              <a:rPr lang="en-US" sz="1600" dirty="0" err="1">
                <a:solidFill>
                  <a:schemeClr val="bg2">
                    <a:lumMod val="25000"/>
                  </a:schemeClr>
                </a:solidFill>
              </a:rPr>
              <a:t>latforms</a:t>
            </a:r>
            <a:endParaRPr lang="et-EE" sz="1600" dirty="0">
              <a:solidFill>
                <a:schemeClr val="bg2">
                  <a:lumMod val="25000"/>
                </a:schemeClr>
              </a:solidFill>
            </a:endParaRPr>
          </a:p>
          <a:p>
            <a:pPr algn="r">
              <a:lnSpc>
                <a:spcPct val="98000"/>
              </a:lnSpc>
            </a:pPr>
            <a:r>
              <a:rPr lang="et-EE" sz="1600" dirty="0">
                <a:solidFill>
                  <a:schemeClr val="bg2">
                    <a:lumMod val="25000"/>
                  </a:schemeClr>
                </a:solidFill>
              </a:rPr>
              <a:t>A </a:t>
            </a:r>
            <a:r>
              <a:rPr lang="et-EE" sz="1600" dirty="0" err="1">
                <a:solidFill>
                  <a:schemeClr val="bg2">
                    <a:lumMod val="25000"/>
                  </a:schemeClr>
                </a:solidFill>
              </a:rPr>
              <a:t>significant</a:t>
            </a:r>
            <a:r>
              <a:rPr lang="et-EE" sz="1600" dirty="0">
                <a:solidFill>
                  <a:schemeClr val="bg2">
                    <a:lumMod val="25000"/>
                  </a:schemeClr>
                </a:solidFill>
              </a:rPr>
              <a:t> </a:t>
            </a:r>
            <a:r>
              <a:rPr lang="et-EE" sz="1600" dirty="0" err="1">
                <a:solidFill>
                  <a:schemeClr val="bg2">
                    <a:lumMod val="25000"/>
                  </a:schemeClr>
                </a:solidFill>
              </a:rPr>
              <a:t>change</a:t>
            </a:r>
            <a:r>
              <a:rPr lang="et-EE" sz="1600" dirty="0">
                <a:solidFill>
                  <a:schemeClr val="bg2">
                    <a:lumMod val="25000"/>
                  </a:schemeClr>
                </a:solidFill>
              </a:rPr>
              <a:t> in </a:t>
            </a:r>
            <a:r>
              <a:rPr lang="et-EE" sz="1600" dirty="0" err="1">
                <a:solidFill>
                  <a:schemeClr val="bg2">
                    <a:lumMod val="25000"/>
                  </a:schemeClr>
                </a:solidFill>
              </a:rPr>
              <a:t>the</a:t>
            </a:r>
            <a:r>
              <a:rPr lang="et-EE" sz="1600" dirty="0">
                <a:solidFill>
                  <a:schemeClr val="bg2">
                    <a:lumMod val="25000"/>
                  </a:schemeClr>
                </a:solidFill>
              </a:rPr>
              <a:t> </a:t>
            </a:r>
            <a:r>
              <a:rPr lang="et-EE" sz="1600" dirty="0" err="1">
                <a:solidFill>
                  <a:schemeClr val="bg2">
                    <a:lumMod val="25000"/>
                  </a:schemeClr>
                </a:solidFill>
              </a:rPr>
              <a:t>proportions</a:t>
            </a:r>
            <a:r>
              <a:rPr lang="et-EE" sz="1600" dirty="0">
                <a:solidFill>
                  <a:schemeClr val="bg2">
                    <a:lumMod val="25000"/>
                  </a:schemeClr>
                </a:solidFill>
              </a:rPr>
              <a:t> of </a:t>
            </a:r>
            <a:r>
              <a:rPr lang="et-EE" sz="1600" dirty="0" err="1">
                <a:solidFill>
                  <a:schemeClr val="bg2">
                    <a:lumMod val="25000"/>
                  </a:schemeClr>
                </a:solidFill>
              </a:rPr>
              <a:t>public</a:t>
            </a:r>
            <a:r>
              <a:rPr lang="et-EE" sz="1600" dirty="0">
                <a:solidFill>
                  <a:schemeClr val="bg2">
                    <a:lumMod val="25000"/>
                  </a:schemeClr>
                </a:solidFill>
              </a:rPr>
              <a:t> and </a:t>
            </a:r>
            <a:r>
              <a:rPr lang="et-EE" sz="1600" dirty="0" err="1">
                <a:solidFill>
                  <a:schemeClr val="bg2">
                    <a:lumMod val="25000"/>
                  </a:schemeClr>
                </a:solidFill>
              </a:rPr>
              <a:t>private</a:t>
            </a:r>
            <a:r>
              <a:rPr lang="et-EE" sz="1600" dirty="0">
                <a:solidFill>
                  <a:schemeClr val="bg2">
                    <a:lumMod val="25000"/>
                  </a:schemeClr>
                </a:solidFill>
              </a:rPr>
              <a:t> </a:t>
            </a:r>
            <a:r>
              <a:rPr lang="et-EE" sz="1600" dirty="0" err="1">
                <a:solidFill>
                  <a:schemeClr val="bg2">
                    <a:lumMod val="25000"/>
                  </a:schemeClr>
                </a:solidFill>
              </a:rPr>
              <a:t>funds</a:t>
            </a:r>
            <a:r>
              <a:rPr lang="et-EE" sz="1600" dirty="0">
                <a:solidFill>
                  <a:schemeClr val="bg2">
                    <a:lumMod val="25000"/>
                  </a:schemeClr>
                </a:solidFill>
              </a:rPr>
              <a:t> in </a:t>
            </a:r>
            <a:r>
              <a:rPr lang="et-EE" sz="1600" dirty="0" err="1">
                <a:solidFill>
                  <a:schemeClr val="bg2">
                    <a:lumMod val="25000"/>
                  </a:schemeClr>
                </a:solidFill>
              </a:rPr>
              <a:t>higher</a:t>
            </a:r>
            <a:r>
              <a:rPr lang="et-EE" sz="1600" dirty="0">
                <a:solidFill>
                  <a:schemeClr val="bg2">
                    <a:lumMod val="25000"/>
                  </a:schemeClr>
                </a:solidFill>
              </a:rPr>
              <a:t> </a:t>
            </a:r>
            <a:r>
              <a:rPr lang="et-EE" sz="1600" dirty="0" err="1">
                <a:solidFill>
                  <a:schemeClr val="bg2">
                    <a:lumMod val="25000"/>
                  </a:schemeClr>
                </a:solidFill>
              </a:rPr>
              <a:t>education</a:t>
            </a:r>
            <a:endParaRPr lang="et-EE" sz="1600" dirty="0">
              <a:solidFill>
                <a:schemeClr val="bg2">
                  <a:lumMod val="25000"/>
                </a:schemeClr>
              </a:solidFill>
            </a:endParaRPr>
          </a:p>
          <a:p>
            <a:pPr algn="r">
              <a:lnSpc>
                <a:spcPct val="98000"/>
              </a:lnSpc>
            </a:pPr>
            <a:r>
              <a:rPr lang="et-EE" sz="1600" dirty="0" err="1">
                <a:solidFill>
                  <a:schemeClr val="bg2">
                    <a:lumMod val="25000"/>
                  </a:schemeClr>
                </a:solidFill>
              </a:rPr>
              <a:t>Change</a:t>
            </a:r>
            <a:r>
              <a:rPr lang="et-EE" sz="1600" dirty="0">
                <a:solidFill>
                  <a:schemeClr val="bg2">
                    <a:lumMod val="25000"/>
                  </a:schemeClr>
                </a:solidFill>
              </a:rPr>
              <a:t> in </a:t>
            </a:r>
            <a:r>
              <a:rPr lang="et-EE" sz="1600" dirty="0" err="1">
                <a:solidFill>
                  <a:schemeClr val="bg2">
                    <a:lumMod val="25000"/>
                  </a:schemeClr>
                </a:solidFill>
              </a:rPr>
              <a:t>the</a:t>
            </a:r>
            <a:r>
              <a:rPr lang="et-EE" sz="1600" dirty="0">
                <a:solidFill>
                  <a:schemeClr val="bg2">
                    <a:lumMod val="25000"/>
                  </a:schemeClr>
                </a:solidFill>
              </a:rPr>
              <a:t> </a:t>
            </a:r>
            <a:r>
              <a:rPr lang="et-EE" sz="1600" dirty="0" err="1">
                <a:solidFill>
                  <a:schemeClr val="bg2">
                    <a:lumMod val="25000"/>
                  </a:schemeClr>
                </a:solidFill>
              </a:rPr>
              <a:t>diversity</a:t>
            </a:r>
            <a:r>
              <a:rPr lang="et-EE" sz="1600" dirty="0">
                <a:solidFill>
                  <a:schemeClr val="bg2">
                    <a:lumMod val="25000"/>
                  </a:schemeClr>
                </a:solidFill>
              </a:rPr>
              <a:t> of </a:t>
            </a:r>
            <a:r>
              <a:rPr lang="et-EE" sz="1600" dirty="0" err="1">
                <a:solidFill>
                  <a:schemeClr val="bg2">
                    <a:lumMod val="25000"/>
                  </a:schemeClr>
                </a:solidFill>
              </a:rPr>
              <a:t>higher</a:t>
            </a:r>
            <a:r>
              <a:rPr lang="et-EE" sz="1600" dirty="0">
                <a:solidFill>
                  <a:schemeClr val="bg2">
                    <a:lumMod val="25000"/>
                  </a:schemeClr>
                </a:solidFill>
              </a:rPr>
              <a:t> </a:t>
            </a:r>
            <a:r>
              <a:rPr lang="et-EE" sz="1600" dirty="0" err="1">
                <a:solidFill>
                  <a:schemeClr val="bg2">
                    <a:lumMod val="25000"/>
                  </a:schemeClr>
                </a:solidFill>
              </a:rPr>
              <a:t>education</a:t>
            </a:r>
            <a:r>
              <a:rPr lang="et-EE" sz="1600" dirty="0">
                <a:solidFill>
                  <a:schemeClr val="bg2">
                    <a:lumMod val="25000"/>
                  </a:schemeClr>
                </a:solidFill>
              </a:rPr>
              <a:t> </a:t>
            </a:r>
            <a:r>
              <a:rPr lang="et-EE" sz="1600" dirty="0" err="1">
                <a:solidFill>
                  <a:schemeClr val="bg2">
                    <a:lumMod val="25000"/>
                  </a:schemeClr>
                </a:solidFill>
              </a:rPr>
              <a:t>institutions</a:t>
            </a:r>
            <a:endParaRPr lang="et-EE" sz="1600" dirty="0">
              <a:solidFill>
                <a:schemeClr val="bg2">
                  <a:lumMod val="25000"/>
                </a:schemeClr>
              </a:solidFill>
            </a:endParaRPr>
          </a:p>
          <a:p>
            <a:pPr algn="r">
              <a:lnSpc>
                <a:spcPct val="98000"/>
              </a:lnSpc>
            </a:pPr>
            <a:r>
              <a:rPr lang="en-US" sz="1600" dirty="0">
                <a:solidFill>
                  <a:schemeClr val="bg2">
                    <a:lumMod val="25000"/>
                  </a:schemeClr>
                </a:solidFill>
              </a:rPr>
              <a:t>Labor </a:t>
            </a:r>
            <a:r>
              <a:rPr lang="et-EE" sz="1600" dirty="0">
                <a:solidFill>
                  <a:schemeClr val="bg2">
                    <a:lumMod val="25000"/>
                  </a:schemeClr>
                </a:solidFill>
              </a:rPr>
              <a:t>m</a:t>
            </a:r>
            <a:r>
              <a:rPr lang="en-US" sz="1600" dirty="0" err="1">
                <a:solidFill>
                  <a:schemeClr val="bg2">
                    <a:lumMod val="25000"/>
                  </a:schemeClr>
                </a:solidFill>
              </a:rPr>
              <a:t>arket</a:t>
            </a:r>
            <a:r>
              <a:rPr lang="en-US" sz="1600" dirty="0">
                <a:solidFill>
                  <a:schemeClr val="bg2">
                    <a:lumMod val="25000"/>
                  </a:schemeClr>
                </a:solidFill>
              </a:rPr>
              <a:t> </a:t>
            </a:r>
            <a:r>
              <a:rPr lang="et-EE" sz="1600" dirty="0">
                <a:solidFill>
                  <a:schemeClr val="bg2">
                    <a:lumMod val="25000"/>
                  </a:schemeClr>
                </a:solidFill>
              </a:rPr>
              <a:t>e</a:t>
            </a:r>
            <a:r>
              <a:rPr lang="en-US" sz="1600" dirty="0" err="1">
                <a:solidFill>
                  <a:schemeClr val="bg2">
                    <a:lumMod val="25000"/>
                  </a:schemeClr>
                </a:solidFill>
              </a:rPr>
              <a:t>xpectations</a:t>
            </a:r>
            <a:r>
              <a:rPr lang="en-US" sz="1600" dirty="0">
                <a:solidFill>
                  <a:schemeClr val="bg2">
                    <a:lumMod val="25000"/>
                  </a:schemeClr>
                </a:solidFill>
              </a:rPr>
              <a:t> (</a:t>
            </a:r>
            <a:r>
              <a:rPr lang="et-EE" sz="1600" dirty="0">
                <a:solidFill>
                  <a:schemeClr val="bg2">
                    <a:lumMod val="25000"/>
                  </a:schemeClr>
                </a:solidFill>
              </a:rPr>
              <a:t>a</a:t>
            </a:r>
            <a:r>
              <a:rPr lang="en-US" sz="1600" dirty="0" err="1">
                <a:solidFill>
                  <a:schemeClr val="bg2">
                    <a:lumMod val="25000"/>
                  </a:schemeClr>
                </a:solidFill>
              </a:rPr>
              <a:t>pplied</a:t>
            </a:r>
            <a:r>
              <a:rPr lang="en-US" sz="1600" dirty="0">
                <a:solidFill>
                  <a:schemeClr val="bg2">
                    <a:lumMod val="25000"/>
                  </a:schemeClr>
                </a:solidFill>
              </a:rPr>
              <a:t> </a:t>
            </a:r>
            <a:r>
              <a:rPr lang="et-EE" sz="1600" dirty="0">
                <a:solidFill>
                  <a:schemeClr val="bg2">
                    <a:lumMod val="25000"/>
                  </a:schemeClr>
                </a:solidFill>
              </a:rPr>
              <a:t>s</a:t>
            </a:r>
            <a:r>
              <a:rPr lang="en-US" sz="1600" dirty="0">
                <a:solidFill>
                  <a:schemeClr val="bg2">
                    <a:lumMod val="25000"/>
                  </a:schemeClr>
                </a:solidFill>
              </a:rPr>
              <a:t>kills vs </a:t>
            </a:r>
            <a:r>
              <a:rPr lang="et-EE" sz="1600" dirty="0">
                <a:solidFill>
                  <a:schemeClr val="bg2">
                    <a:lumMod val="25000"/>
                  </a:schemeClr>
                </a:solidFill>
              </a:rPr>
              <a:t>g</a:t>
            </a:r>
            <a:r>
              <a:rPr lang="en-US" sz="1600" dirty="0" err="1">
                <a:solidFill>
                  <a:schemeClr val="bg2">
                    <a:lumMod val="25000"/>
                  </a:schemeClr>
                </a:solidFill>
              </a:rPr>
              <a:t>eneral</a:t>
            </a:r>
            <a:r>
              <a:rPr lang="en-US" sz="1600" dirty="0">
                <a:solidFill>
                  <a:schemeClr val="bg2">
                    <a:lumMod val="25000"/>
                  </a:schemeClr>
                </a:solidFill>
              </a:rPr>
              <a:t> </a:t>
            </a:r>
            <a:r>
              <a:rPr lang="et-EE" sz="1600" dirty="0">
                <a:solidFill>
                  <a:schemeClr val="bg2">
                    <a:lumMod val="25000"/>
                  </a:schemeClr>
                </a:solidFill>
              </a:rPr>
              <a:t>s</a:t>
            </a:r>
            <a:r>
              <a:rPr lang="en-US" sz="1600" dirty="0">
                <a:solidFill>
                  <a:schemeClr val="bg2">
                    <a:lumMod val="25000"/>
                  </a:schemeClr>
                </a:solidFill>
              </a:rPr>
              <a:t>kills)</a:t>
            </a:r>
            <a:endParaRPr lang="et-EE" sz="1600" dirty="0">
              <a:solidFill>
                <a:schemeClr val="bg2">
                  <a:lumMod val="25000"/>
                </a:schemeClr>
              </a:solidFill>
            </a:endParaRPr>
          </a:p>
          <a:p>
            <a:pPr algn="r">
              <a:lnSpc>
                <a:spcPct val="98000"/>
              </a:lnSpc>
            </a:pPr>
            <a:r>
              <a:rPr lang="et-EE" sz="1600" dirty="0" err="1">
                <a:solidFill>
                  <a:schemeClr val="bg2">
                    <a:lumMod val="25000"/>
                  </a:schemeClr>
                </a:solidFill>
              </a:rPr>
              <a:t>Change</a:t>
            </a:r>
            <a:r>
              <a:rPr lang="et-EE" sz="1600" dirty="0">
                <a:solidFill>
                  <a:schemeClr val="bg2">
                    <a:lumMod val="25000"/>
                  </a:schemeClr>
                </a:solidFill>
              </a:rPr>
              <a:t> in </a:t>
            </a:r>
            <a:r>
              <a:rPr lang="et-EE" sz="1600" dirty="0" err="1">
                <a:solidFill>
                  <a:schemeClr val="bg2">
                    <a:lumMod val="25000"/>
                  </a:schemeClr>
                </a:solidFill>
              </a:rPr>
              <a:t>teaching</a:t>
            </a:r>
            <a:r>
              <a:rPr lang="et-EE" sz="1600" dirty="0">
                <a:solidFill>
                  <a:schemeClr val="bg2">
                    <a:lumMod val="25000"/>
                  </a:schemeClr>
                </a:solidFill>
              </a:rPr>
              <a:t> </a:t>
            </a:r>
            <a:r>
              <a:rPr lang="et-EE" sz="1600" dirty="0" err="1">
                <a:solidFill>
                  <a:schemeClr val="bg2">
                    <a:lumMod val="25000"/>
                  </a:schemeClr>
                </a:solidFill>
              </a:rPr>
              <a:t>practices</a:t>
            </a:r>
            <a:endParaRPr lang="et-EE" sz="1600" dirty="0">
              <a:solidFill>
                <a:schemeClr val="bg2">
                  <a:lumMod val="25000"/>
                </a:schemeClr>
              </a:solidFill>
            </a:endParaRPr>
          </a:p>
          <a:p>
            <a:pPr algn="r">
              <a:lnSpc>
                <a:spcPct val="98000"/>
              </a:lnSpc>
            </a:pPr>
            <a:r>
              <a:rPr lang="en-US" sz="1600" dirty="0">
                <a:solidFill>
                  <a:schemeClr val="bg2">
                    <a:lumMod val="25000"/>
                  </a:schemeClr>
                </a:solidFill>
              </a:rPr>
              <a:t>Change in students' attitudes, values, and lifestyle</a:t>
            </a:r>
          </a:p>
          <a:p>
            <a:pPr algn="r">
              <a:lnSpc>
                <a:spcPct val="98000"/>
              </a:lnSpc>
            </a:pPr>
            <a:r>
              <a:rPr lang="et-EE" sz="1600" dirty="0" err="1">
                <a:solidFill>
                  <a:schemeClr val="bg2">
                    <a:lumMod val="25000"/>
                  </a:schemeClr>
                </a:solidFill>
              </a:rPr>
              <a:t>European</a:t>
            </a:r>
            <a:r>
              <a:rPr lang="et-EE" sz="1600" dirty="0">
                <a:solidFill>
                  <a:schemeClr val="bg2">
                    <a:lumMod val="25000"/>
                  </a:schemeClr>
                </a:solidFill>
              </a:rPr>
              <a:t> Education Area </a:t>
            </a:r>
            <a:r>
              <a:rPr lang="et-EE" sz="1600" dirty="0" err="1">
                <a:solidFill>
                  <a:schemeClr val="bg2">
                    <a:lumMod val="25000"/>
                  </a:schemeClr>
                </a:solidFill>
              </a:rPr>
              <a:t>strategic</a:t>
            </a:r>
            <a:r>
              <a:rPr lang="et-EE" sz="1600" dirty="0">
                <a:solidFill>
                  <a:schemeClr val="bg2">
                    <a:lumMod val="25000"/>
                  </a:schemeClr>
                </a:solidFill>
              </a:rPr>
              <a:t> </a:t>
            </a:r>
            <a:r>
              <a:rPr lang="et-EE" sz="1600" dirty="0" err="1">
                <a:solidFill>
                  <a:schemeClr val="bg2">
                    <a:lumMod val="25000"/>
                  </a:schemeClr>
                </a:solidFill>
              </a:rPr>
              <a:t>goals</a:t>
            </a:r>
            <a:r>
              <a:rPr lang="et-EE" sz="1600" dirty="0">
                <a:solidFill>
                  <a:schemeClr val="bg2">
                    <a:lumMod val="25000"/>
                  </a:schemeClr>
                </a:solidFill>
              </a:rPr>
              <a:t> in </a:t>
            </a:r>
            <a:r>
              <a:rPr lang="et-EE" sz="1600" dirty="0" err="1">
                <a:solidFill>
                  <a:schemeClr val="bg2">
                    <a:lumMod val="25000"/>
                  </a:schemeClr>
                </a:solidFill>
              </a:rPr>
              <a:t>European</a:t>
            </a:r>
            <a:r>
              <a:rPr lang="et-EE" sz="1600" dirty="0">
                <a:solidFill>
                  <a:schemeClr val="bg2">
                    <a:lumMod val="25000"/>
                  </a:schemeClr>
                </a:solidFill>
              </a:rPr>
              <a:t> </a:t>
            </a:r>
            <a:r>
              <a:rPr lang="et-EE" sz="1600" dirty="0" err="1">
                <a:solidFill>
                  <a:schemeClr val="bg2">
                    <a:lumMod val="25000"/>
                  </a:schemeClr>
                </a:solidFill>
              </a:rPr>
              <a:t>Union</a:t>
            </a:r>
            <a:endParaRPr lang="et-EE" sz="1600" dirty="0">
              <a:solidFill>
                <a:schemeClr val="bg2">
                  <a:lumMod val="25000"/>
                </a:schemeClr>
              </a:solidFill>
            </a:endParaRPr>
          </a:p>
          <a:p>
            <a:pPr algn="r">
              <a:lnSpc>
                <a:spcPct val="98000"/>
              </a:lnSpc>
            </a:pPr>
            <a:r>
              <a:rPr lang="en-US" sz="1600" dirty="0">
                <a:solidFill>
                  <a:schemeClr val="bg2">
                    <a:lumMod val="25000"/>
                  </a:schemeClr>
                </a:solidFill>
              </a:rPr>
              <a:t>Orientation towards </a:t>
            </a:r>
            <a:r>
              <a:rPr lang="et-EE" sz="1600" dirty="0">
                <a:solidFill>
                  <a:schemeClr val="bg2">
                    <a:lumMod val="25000"/>
                  </a:schemeClr>
                </a:solidFill>
              </a:rPr>
              <a:t>h</a:t>
            </a:r>
            <a:r>
              <a:rPr lang="en-US" sz="1600" dirty="0" err="1">
                <a:solidFill>
                  <a:schemeClr val="bg2">
                    <a:lumMod val="25000"/>
                  </a:schemeClr>
                </a:solidFill>
              </a:rPr>
              <a:t>igher</a:t>
            </a:r>
            <a:r>
              <a:rPr lang="en-US" sz="1600" dirty="0">
                <a:solidFill>
                  <a:schemeClr val="bg2">
                    <a:lumMod val="25000"/>
                  </a:schemeClr>
                </a:solidFill>
              </a:rPr>
              <a:t> </a:t>
            </a:r>
            <a:r>
              <a:rPr lang="et-EE" sz="1600" dirty="0">
                <a:solidFill>
                  <a:schemeClr val="bg2">
                    <a:lumMod val="25000"/>
                  </a:schemeClr>
                </a:solidFill>
              </a:rPr>
              <a:t>e</a:t>
            </a:r>
            <a:r>
              <a:rPr lang="en-US" sz="1600" dirty="0" err="1">
                <a:solidFill>
                  <a:schemeClr val="bg2">
                    <a:lumMod val="25000"/>
                  </a:schemeClr>
                </a:solidFill>
              </a:rPr>
              <a:t>ducation</a:t>
            </a:r>
            <a:r>
              <a:rPr lang="en-US" sz="1600" dirty="0">
                <a:solidFill>
                  <a:schemeClr val="bg2">
                    <a:lumMod val="25000"/>
                  </a:schemeClr>
                </a:solidFill>
              </a:rPr>
              <a:t> </a:t>
            </a:r>
            <a:r>
              <a:rPr lang="et-EE" sz="1600" dirty="0">
                <a:solidFill>
                  <a:schemeClr val="bg2">
                    <a:lumMod val="25000"/>
                  </a:schemeClr>
                </a:solidFill>
              </a:rPr>
              <a:t>e</a:t>
            </a:r>
            <a:r>
              <a:rPr lang="en-US" sz="1600" dirty="0" err="1">
                <a:solidFill>
                  <a:schemeClr val="bg2">
                    <a:lumMod val="25000"/>
                  </a:schemeClr>
                </a:solidFill>
              </a:rPr>
              <a:t>xport</a:t>
            </a:r>
            <a:r>
              <a:rPr lang="en-US" sz="1600" dirty="0">
                <a:solidFill>
                  <a:schemeClr val="bg2">
                    <a:lumMod val="25000"/>
                  </a:schemeClr>
                </a:solidFill>
              </a:rPr>
              <a:t> and </a:t>
            </a:r>
            <a:r>
              <a:rPr lang="et-EE" sz="1600" dirty="0">
                <a:solidFill>
                  <a:schemeClr val="bg2">
                    <a:lumMod val="25000"/>
                  </a:schemeClr>
                </a:solidFill>
              </a:rPr>
              <a:t>i</a:t>
            </a:r>
            <a:r>
              <a:rPr lang="en-US" sz="1600" dirty="0" err="1">
                <a:solidFill>
                  <a:schemeClr val="bg2">
                    <a:lumMod val="25000"/>
                  </a:schemeClr>
                </a:solidFill>
              </a:rPr>
              <a:t>mport</a:t>
            </a:r>
            <a:endParaRPr lang="et-EE" sz="1600" dirty="0">
              <a:solidFill>
                <a:schemeClr val="bg2">
                  <a:lumMod val="25000"/>
                </a:schemeClr>
              </a:solidFill>
            </a:endParaRPr>
          </a:p>
          <a:p>
            <a:pPr algn="r">
              <a:lnSpc>
                <a:spcPct val="98000"/>
              </a:lnSpc>
            </a:pPr>
            <a:r>
              <a:rPr lang="et-EE" sz="1600" dirty="0" err="1">
                <a:solidFill>
                  <a:schemeClr val="bg2">
                    <a:lumMod val="25000"/>
                  </a:schemeClr>
                </a:solidFill>
              </a:rPr>
              <a:t>An</a:t>
            </a:r>
            <a:r>
              <a:rPr lang="et-EE" sz="1600" dirty="0">
                <a:solidFill>
                  <a:schemeClr val="bg2">
                    <a:lumMod val="25000"/>
                  </a:schemeClr>
                </a:solidFill>
              </a:rPr>
              <a:t> </a:t>
            </a:r>
            <a:r>
              <a:rPr lang="et-EE" sz="1600" dirty="0" err="1">
                <a:solidFill>
                  <a:schemeClr val="bg2">
                    <a:lumMod val="25000"/>
                  </a:schemeClr>
                </a:solidFill>
              </a:rPr>
              <a:t>important</a:t>
            </a:r>
            <a:r>
              <a:rPr lang="et-EE" sz="1600" dirty="0">
                <a:solidFill>
                  <a:schemeClr val="bg2">
                    <a:lumMod val="25000"/>
                  </a:schemeClr>
                </a:solidFill>
              </a:rPr>
              <a:t> </a:t>
            </a:r>
            <a:r>
              <a:rPr lang="et-EE" sz="1600" dirty="0" err="1">
                <a:solidFill>
                  <a:schemeClr val="bg2">
                    <a:lumMod val="25000"/>
                  </a:schemeClr>
                </a:solidFill>
              </a:rPr>
              <a:t>transformation</a:t>
            </a:r>
            <a:r>
              <a:rPr lang="et-EE" sz="1600" dirty="0">
                <a:solidFill>
                  <a:schemeClr val="bg2">
                    <a:lumMod val="25000"/>
                  </a:schemeClr>
                </a:solidFill>
              </a:rPr>
              <a:t> of </a:t>
            </a:r>
            <a:r>
              <a:rPr lang="et-EE" sz="1600" dirty="0" err="1">
                <a:solidFill>
                  <a:schemeClr val="bg2">
                    <a:lumMod val="25000"/>
                  </a:schemeClr>
                </a:solidFill>
              </a:rPr>
              <a:t>the</a:t>
            </a:r>
            <a:r>
              <a:rPr lang="et-EE" sz="1600" dirty="0">
                <a:solidFill>
                  <a:schemeClr val="bg2">
                    <a:lumMod val="25000"/>
                  </a:schemeClr>
                </a:solidFill>
              </a:rPr>
              <a:t> </a:t>
            </a:r>
            <a:r>
              <a:rPr lang="et-EE" sz="1600" dirty="0" err="1">
                <a:solidFill>
                  <a:schemeClr val="bg2">
                    <a:lumMod val="25000"/>
                  </a:schemeClr>
                </a:solidFill>
              </a:rPr>
              <a:t>structure</a:t>
            </a:r>
            <a:r>
              <a:rPr lang="et-EE" sz="1600" dirty="0">
                <a:solidFill>
                  <a:schemeClr val="bg2">
                    <a:lumMod val="25000"/>
                  </a:schemeClr>
                </a:solidFill>
              </a:rPr>
              <a:t> of </a:t>
            </a:r>
            <a:r>
              <a:rPr lang="et-EE" sz="1600" dirty="0" err="1">
                <a:solidFill>
                  <a:schemeClr val="bg2">
                    <a:lumMod val="25000"/>
                  </a:schemeClr>
                </a:solidFill>
              </a:rPr>
              <a:t>the</a:t>
            </a:r>
            <a:r>
              <a:rPr lang="et-EE" sz="1600" dirty="0">
                <a:solidFill>
                  <a:schemeClr val="bg2">
                    <a:lumMod val="25000"/>
                  </a:schemeClr>
                </a:solidFill>
              </a:rPr>
              <a:t> Estonian </a:t>
            </a:r>
            <a:r>
              <a:rPr lang="et-EE" sz="1600" dirty="0" err="1">
                <a:solidFill>
                  <a:schemeClr val="bg2">
                    <a:lumMod val="25000"/>
                  </a:schemeClr>
                </a:solidFill>
              </a:rPr>
              <a:t>labour</a:t>
            </a:r>
            <a:r>
              <a:rPr lang="et-EE" sz="1600" dirty="0">
                <a:solidFill>
                  <a:schemeClr val="bg2">
                    <a:lumMod val="25000"/>
                  </a:schemeClr>
                </a:solidFill>
              </a:rPr>
              <a:t> market</a:t>
            </a:r>
          </a:p>
          <a:p>
            <a:pPr algn="r">
              <a:lnSpc>
                <a:spcPct val="98000"/>
              </a:lnSpc>
            </a:pPr>
            <a:r>
              <a:rPr lang="et-EE" sz="1600" dirty="0">
                <a:solidFill>
                  <a:schemeClr val="bg2">
                    <a:lumMod val="25000"/>
                  </a:schemeClr>
                </a:solidFill>
              </a:rPr>
              <a:t>A </a:t>
            </a:r>
            <a:r>
              <a:rPr lang="et-EE" sz="1600" dirty="0" err="1">
                <a:solidFill>
                  <a:schemeClr val="bg2">
                    <a:lumMod val="25000"/>
                  </a:schemeClr>
                </a:solidFill>
              </a:rPr>
              <a:t>significant</a:t>
            </a:r>
            <a:r>
              <a:rPr lang="et-EE" sz="1600" dirty="0">
                <a:solidFill>
                  <a:schemeClr val="bg2">
                    <a:lumMod val="25000"/>
                  </a:schemeClr>
                </a:solidFill>
              </a:rPr>
              <a:t> </a:t>
            </a:r>
            <a:r>
              <a:rPr lang="et-EE" sz="1600" dirty="0" err="1">
                <a:solidFill>
                  <a:schemeClr val="bg2">
                    <a:lumMod val="25000"/>
                  </a:schemeClr>
                </a:solidFill>
              </a:rPr>
              <a:t>shift</a:t>
            </a:r>
            <a:r>
              <a:rPr lang="et-EE" sz="1600" dirty="0">
                <a:solidFill>
                  <a:schemeClr val="bg2">
                    <a:lumMod val="25000"/>
                  </a:schemeClr>
                </a:solidFill>
              </a:rPr>
              <a:t> in </a:t>
            </a:r>
            <a:r>
              <a:rPr lang="et-EE" sz="1600" dirty="0" err="1">
                <a:solidFill>
                  <a:schemeClr val="bg2">
                    <a:lumMod val="25000"/>
                  </a:schemeClr>
                </a:solidFill>
              </a:rPr>
              <a:t>geopolitical</a:t>
            </a:r>
            <a:r>
              <a:rPr lang="et-EE" sz="1600" dirty="0">
                <a:solidFill>
                  <a:schemeClr val="bg2">
                    <a:lumMod val="25000"/>
                  </a:schemeClr>
                </a:solidFill>
              </a:rPr>
              <a:t> </a:t>
            </a:r>
            <a:r>
              <a:rPr lang="et-EE" sz="1600" dirty="0" err="1">
                <a:solidFill>
                  <a:schemeClr val="bg2">
                    <a:lumMod val="25000"/>
                  </a:schemeClr>
                </a:solidFill>
              </a:rPr>
              <a:t>powers</a:t>
            </a:r>
            <a:endParaRPr lang="et-EE" sz="1600" dirty="0">
              <a:solidFill>
                <a:schemeClr val="bg2">
                  <a:lumMod val="25000"/>
                </a:schemeClr>
              </a:solidFill>
            </a:endParaRPr>
          </a:p>
          <a:p>
            <a:pPr algn="r">
              <a:lnSpc>
                <a:spcPct val="98000"/>
              </a:lnSpc>
            </a:pPr>
            <a:r>
              <a:rPr lang="et-EE" sz="1600" dirty="0">
                <a:solidFill>
                  <a:schemeClr val="bg2">
                    <a:lumMod val="25000"/>
                  </a:schemeClr>
                </a:solidFill>
              </a:rPr>
              <a:t>The </a:t>
            </a:r>
            <a:r>
              <a:rPr lang="et-EE" sz="1600" dirty="0" err="1">
                <a:solidFill>
                  <a:schemeClr val="bg2">
                    <a:lumMod val="25000"/>
                  </a:schemeClr>
                </a:solidFill>
              </a:rPr>
              <a:t>openness</a:t>
            </a:r>
            <a:r>
              <a:rPr lang="et-EE" sz="1600" dirty="0">
                <a:solidFill>
                  <a:schemeClr val="bg2">
                    <a:lumMod val="25000"/>
                  </a:schemeClr>
                </a:solidFill>
              </a:rPr>
              <a:t> of Estonia as a </a:t>
            </a:r>
            <a:r>
              <a:rPr lang="et-EE" sz="1600" dirty="0" err="1">
                <a:solidFill>
                  <a:schemeClr val="bg2">
                    <a:lumMod val="25000"/>
                  </a:schemeClr>
                </a:solidFill>
              </a:rPr>
              <a:t>country</a:t>
            </a:r>
            <a:endParaRPr lang="et-EE" sz="1600" dirty="0">
              <a:solidFill>
                <a:schemeClr val="bg2">
                  <a:lumMod val="25000"/>
                </a:schemeClr>
              </a:solidFill>
            </a:endParaRPr>
          </a:p>
          <a:p>
            <a:pPr algn="r">
              <a:lnSpc>
                <a:spcPct val="98000"/>
              </a:lnSpc>
            </a:pPr>
            <a:r>
              <a:rPr lang="et-EE" sz="1600" dirty="0">
                <a:solidFill>
                  <a:schemeClr val="bg2">
                    <a:lumMod val="25000"/>
                  </a:schemeClr>
                </a:solidFill>
              </a:rPr>
              <a:t>Autonomy of </a:t>
            </a:r>
            <a:r>
              <a:rPr lang="et-EE" sz="1600" dirty="0" err="1">
                <a:solidFill>
                  <a:schemeClr val="bg2">
                    <a:lumMod val="25000"/>
                  </a:schemeClr>
                </a:solidFill>
              </a:rPr>
              <a:t>higher</a:t>
            </a:r>
            <a:r>
              <a:rPr lang="et-EE" sz="1600" dirty="0">
                <a:solidFill>
                  <a:schemeClr val="bg2">
                    <a:lumMod val="25000"/>
                  </a:schemeClr>
                </a:solidFill>
              </a:rPr>
              <a:t> </a:t>
            </a:r>
            <a:r>
              <a:rPr lang="et-EE" sz="1600" dirty="0" err="1">
                <a:solidFill>
                  <a:schemeClr val="bg2">
                    <a:lumMod val="25000"/>
                  </a:schemeClr>
                </a:solidFill>
              </a:rPr>
              <a:t>education</a:t>
            </a:r>
            <a:r>
              <a:rPr lang="et-EE" sz="1600" dirty="0">
                <a:solidFill>
                  <a:schemeClr val="bg2">
                    <a:lumMod val="25000"/>
                  </a:schemeClr>
                </a:solidFill>
              </a:rPr>
              <a:t> </a:t>
            </a:r>
            <a:r>
              <a:rPr lang="et-EE" sz="1600" dirty="0" err="1">
                <a:solidFill>
                  <a:schemeClr val="bg2">
                    <a:lumMod val="25000"/>
                  </a:schemeClr>
                </a:solidFill>
              </a:rPr>
              <a:t>institutions</a:t>
            </a:r>
            <a:endParaRPr lang="et-EE" sz="1600" dirty="0">
              <a:solidFill>
                <a:schemeClr val="bg2">
                  <a:lumMod val="25000"/>
                </a:schemeClr>
              </a:solidFill>
            </a:endParaRPr>
          </a:p>
          <a:p>
            <a:pPr algn="r">
              <a:lnSpc>
                <a:spcPct val="98000"/>
              </a:lnSpc>
            </a:pPr>
            <a:r>
              <a:rPr lang="en-US" sz="1600" dirty="0">
                <a:solidFill>
                  <a:schemeClr val="bg2">
                    <a:lumMod val="25000"/>
                  </a:schemeClr>
                </a:solidFill>
              </a:rPr>
              <a:t>Funding </a:t>
            </a:r>
            <a:r>
              <a:rPr lang="et-EE" sz="1600" dirty="0">
                <a:solidFill>
                  <a:schemeClr val="bg2">
                    <a:lumMod val="25000"/>
                  </a:schemeClr>
                </a:solidFill>
              </a:rPr>
              <a:t>m</a:t>
            </a:r>
            <a:r>
              <a:rPr lang="en-US" sz="1600" dirty="0" err="1">
                <a:solidFill>
                  <a:schemeClr val="bg2">
                    <a:lumMod val="25000"/>
                  </a:schemeClr>
                </a:solidFill>
              </a:rPr>
              <a:t>odel</a:t>
            </a:r>
            <a:r>
              <a:rPr lang="en-US" sz="1600" dirty="0">
                <a:solidFill>
                  <a:schemeClr val="bg2">
                    <a:lumMod val="25000"/>
                  </a:schemeClr>
                </a:solidFill>
              </a:rPr>
              <a:t> of Estonian </a:t>
            </a:r>
            <a:r>
              <a:rPr lang="et-EE" sz="1600" dirty="0">
                <a:solidFill>
                  <a:schemeClr val="bg2">
                    <a:lumMod val="25000"/>
                  </a:schemeClr>
                </a:solidFill>
              </a:rPr>
              <a:t>h</a:t>
            </a:r>
            <a:r>
              <a:rPr lang="en-US" sz="1600" dirty="0" err="1">
                <a:solidFill>
                  <a:schemeClr val="bg2">
                    <a:lumMod val="25000"/>
                  </a:schemeClr>
                </a:solidFill>
              </a:rPr>
              <a:t>igher</a:t>
            </a:r>
            <a:r>
              <a:rPr lang="en-US" sz="1600" dirty="0">
                <a:solidFill>
                  <a:schemeClr val="bg2">
                    <a:lumMod val="25000"/>
                  </a:schemeClr>
                </a:solidFill>
              </a:rPr>
              <a:t> </a:t>
            </a:r>
            <a:r>
              <a:rPr lang="et-EE" sz="1600" dirty="0">
                <a:solidFill>
                  <a:schemeClr val="bg2">
                    <a:lumMod val="25000"/>
                  </a:schemeClr>
                </a:solidFill>
              </a:rPr>
              <a:t>e</a:t>
            </a:r>
            <a:r>
              <a:rPr lang="en-US" sz="1600" dirty="0" err="1">
                <a:solidFill>
                  <a:schemeClr val="bg2">
                    <a:lumMod val="25000"/>
                  </a:schemeClr>
                </a:solidFill>
              </a:rPr>
              <a:t>ducation</a:t>
            </a:r>
            <a:r>
              <a:rPr lang="en-US" sz="1600" dirty="0">
                <a:solidFill>
                  <a:schemeClr val="bg2">
                    <a:lumMod val="25000"/>
                  </a:schemeClr>
                </a:solidFill>
              </a:rPr>
              <a:t> </a:t>
            </a:r>
            <a:r>
              <a:rPr lang="et-EE" sz="1600" dirty="0">
                <a:solidFill>
                  <a:schemeClr val="bg2">
                    <a:lumMod val="25000"/>
                  </a:schemeClr>
                </a:solidFill>
              </a:rPr>
              <a:t>c</a:t>
            </a:r>
            <a:r>
              <a:rPr lang="en-US" sz="1600" dirty="0" err="1">
                <a:solidFill>
                  <a:schemeClr val="bg2">
                    <a:lumMod val="25000"/>
                  </a:schemeClr>
                </a:solidFill>
              </a:rPr>
              <a:t>ompared</a:t>
            </a:r>
            <a:r>
              <a:rPr lang="en-US" sz="1600" dirty="0">
                <a:solidFill>
                  <a:schemeClr val="bg2">
                    <a:lumMod val="25000"/>
                  </a:schemeClr>
                </a:solidFill>
              </a:rPr>
              <a:t> to </a:t>
            </a:r>
            <a:r>
              <a:rPr lang="et-EE" sz="1600" dirty="0">
                <a:solidFill>
                  <a:schemeClr val="bg2">
                    <a:lumMod val="25000"/>
                  </a:schemeClr>
                </a:solidFill>
              </a:rPr>
              <a:t>n</a:t>
            </a:r>
            <a:r>
              <a:rPr lang="en-US" sz="1600" dirty="0" err="1">
                <a:solidFill>
                  <a:schemeClr val="bg2">
                    <a:lumMod val="25000"/>
                  </a:schemeClr>
                </a:solidFill>
              </a:rPr>
              <a:t>eighboring</a:t>
            </a:r>
            <a:r>
              <a:rPr lang="en-US" sz="1600" dirty="0">
                <a:solidFill>
                  <a:schemeClr val="bg2">
                    <a:lumMod val="25000"/>
                  </a:schemeClr>
                </a:solidFill>
              </a:rPr>
              <a:t> </a:t>
            </a:r>
            <a:r>
              <a:rPr lang="et-EE" sz="1600" dirty="0">
                <a:solidFill>
                  <a:schemeClr val="bg2">
                    <a:lumMod val="25000"/>
                  </a:schemeClr>
                </a:solidFill>
              </a:rPr>
              <a:t>c</a:t>
            </a:r>
            <a:r>
              <a:rPr lang="en-US" sz="1600" dirty="0" err="1">
                <a:solidFill>
                  <a:schemeClr val="bg2">
                    <a:lumMod val="25000"/>
                  </a:schemeClr>
                </a:solidFill>
              </a:rPr>
              <a:t>ountries</a:t>
            </a:r>
            <a:endParaRPr lang="et-EE" sz="1600" dirty="0">
              <a:solidFill>
                <a:schemeClr val="bg2">
                  <a:lumMod val="25000"/>
                </a:schemeClr>
              </a:solidFill>
            </a:endParaRPr>
          </a:p>
        </p:txBody>
      </p:sp>
      <p:sp>
        <p:nvSpPr>
          <p:cNvPr id="6" name="Ovaal 5"/>
          <p:cNvSpPr/>
          <p:nvPr/>
        </p:nvSpPr>
        <p:spPr>
          <a:xfrm>
            <a:off x="1295325" y="2029296"/>
            <a:ext cx="10896675" cy="81072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7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4494" y="397437"/>
            <a:ext cx="11737506" cy="744400"/>
          </a:xfrm>
        </p:spPr>
        <p:txBody>
          <a:bodyPr>
            <a:noAutofit/>
          </a:bodyPr>
          <a:lstStyle/>
          <a:p>
            <a:pPr>
              <a:spcBef>
                <a:spcPts val="1000"/>
              </a:spcBef>
            </a:pPr>
            <a:r>
              <a:rPr lang="en" sz="3600" dirty="0">
                <a:solidFill>
                  <a:srgbClr val="001CA7"/>
                </a:solidFill>
                <a:ea typeface="+mn-ea"/>
                <a:cs typeface="Times New Roman" panose="02020603050405020304" pitchFamily="18" charset="0"/>
              </a:rPr>
              <a:t>Higher education tomorrow : three short stor</a:t>
            </a:r>
            <a:r>
              <a:rPr lang="et-EE" sz="3600" dirty="0" err="1">
                <a:solidFill>
                  <a:srgbClr val="001CA7"/>
                </a:solidFill>
                <a:ea typeface="+mn-ea"/>
                <a:cs typeface="Times New Roman" panose="02020603050405020304" pitchFamily="18" charset="0"/>
              </a:rPr>
              <a:t>ies</a:t>
            </a:r>
            <a:r>
              <a:rPr lang="et-EE" sz="3600" dirty="0">
                <a:solidFill>
                  <a:srgbClr val="001CA7"/>
                </a:solidFill>
                <a:ea typeface="+mn-ea"/>
                <a:cs typeface="Times New Roman" panose="02020603050405020304" pitchFamily="18" charset="0"/>
              </a:rPr>
              <a:t> of </a:t>
            </a:r>
            <a:r>
              <a:rPr lang="et-EE" sz="3600" dirty="0" err="1">
                <a:solidFill>
                  <a:srgbClr val="001CA7"/>
                </a:solidFill>
                <a:ea typeface="+mn-ea"/>
                <a:cs typeface="Times New Roman" panose="02020603050405020304" pitchFamily="18" charset="0"/>
              </a:rPr>
              <a:t>the</a:t>
            </a:r>
            <a:r>
              <a:rPr lang="et-EE" sz="3600" dirty="0">
                <a:solidFill>
                  <a:srgbClr val="001CA7"/>
                </a:solidFill>
                <a:ea typeface="+mn-ea"/>
                <a:cs typeface="Times New Roman" panose="02020603050405020304" pitchFamily="18" charset="0"/>
              </a:rPr>
              <a:t> </a:t>
            </a:r>
            <a:r>
              <a:rPr lang="et-EE" sz="3600" dirty="0" err="1">
                <a:solidFill>
                  <a:srgbClr val="001CA7"/>
                </a:solidFill>
                <a:ea typeface="+mn-ea"/>
                <a:cs typeface="Times New Roman" panose="02020603050405020304" pitchFamily="18" charset="0"/>
              </a:rPr>
              <a:t>future</a:t>
            </a:r>
            <a:r>
              <a:rPr lang="et-EE" sz="3600" dirty="0">
                <a:solidFill>
                  <a:srgbClr val="001CA7"/>
                </a:solidFill>
                <a:ea typeface="+mn-ea"/>
                <a:cs typeface="Times New Roman" panose="02020603050405020304" pitchFamily="18" charset="0"/>
              </a:rPr>
              <a:t> of </a:t>
            </a:r>
            <a:r>
              <a:rPr lang="et-EE" sz="3600" dirty="0" err="1">
                <a:solidFill>
                  <a:srgbClr val="001CA7"/>
                </a:solidFill>
                <a:ea typeface="+mn-ea"/>
                <a:cs typeface="Times New Roman" panose="02020603050405020304" pitchFamily="18" charset="0"/>
              </a:rPr>
              <a:t>higher</a:t>
            </a:r>
            <a:r>
              <a:rPr lang="et-EE" sz="3600" dirty="0">
                <a:solidFill>
                  <a:srgbClr val="001CA7"/>
                </a:solidFill>
                <a:ea typeface="+mn-ea"/>
                <a:cs typeface="Times New Roman" panose="02020603050405020304" pitchFamily="18" charset="0"/>
              </a:rPr>
              <a:t> </a:t>
            </a:r>
            <a:r>
              <a:rPr lang="et-EE" sz="3600" dirty="0" err="1">
                <a:solidFill>
                  <a:srgbClr val="001CA7"/>
                </a:solidFill>
                <a:ea typeface="+mn-ea"/>
                <a:cs typeface="Times New Roman" panose="02020603050405020304" pitchFamily="18" charset="0"/>
              </a:rPr>
              <a:t>education</a:t>
            </a:r>
            <a:endParaRPr lang="et-EE" sz="3600" dirty="0">
              <a:solidFill>
                <a:srgbClr val="001CA7"/>
              </a:solidFill>
              <a:ea typeface="+mn-ea"/>
              <a:cs typeface="Times New Roman" panose="02020603050405020304" pitchFamily="18" charset="0"/>
            </a:endParaRPr>
          </a:p>
        </p:txBody>
      </p:sp>
      <p:sp>
        <p:nvSpPr>
          <p:cNvPr id="3" name="Ristkülik 2"/>
          <p:cNvSpPr/>
          <p:nvPr/>
        </p:nvSpPr>
        <p:spPr>
          <a:xfrm>
            <a:off x="908049" y="5666151"/>
            <a:ext cx="8449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dirty="0">
              <a:ln>
                <a:noFill/>
              </a:ln>
              <a:solidFill>
                <a:srgbClr val="150F16"/>
              </a:solidFill>
              <a:effectLst/>
              <a:uLnTx/>
              <a:uFillTx/>
              <a:latin typeface="Calibri" panose="020F0502020204030204"/>
              <a:ea typeface="+mn-ea"/>
              <a:cs typeface="+mn-cs"/>
            </a:endParaRPr>
          </a:p>
        </p:txBody>
      </p:sp>
      <p:grpSp>
        <p:nvGrpSpPr>
          <p:cNvPr id="30" name="Rühm 29"/>
          <p:cNvGrpSpPr/>
          <p:nvPr/>
        </p:nvGrpSpPr>
        <p:grpSpPr>
          <a:xfrm>
            <a:off x="199594" y="1253742"/>
            <a:ext cx="3934256" cy="745295"/>
            <a:chOff x="0" y="21441"/>
            <a:chExt cx="1303755" cy="521502"/>
          </a:xfrm>
        </p:grpSpPr>
        <p:sp>
          <p:nvSpPr>
            <p:cNvPr id="31" name="Ristkülik 30"/>
            <p:cNvSpPr/>
            <p:nvPr/>
          </p:nvSpPr>
          <p:spPr>
            <a:xfrm>
              <a:off x="0" y="21441"/>
              <a:ext cx="1303755" cy="521502"/>
            </a:xfrm>
            <a:prstGeom prst="rect">
              <a:avLst/>
            </a:prstGeom>
            <a:solidFill>
              <a:srgbClr val="0033A0"/>
            </a:solidFill>
            <a:ln w="12700" cap="flat" cmpd="sng" algn="ctr">
              <a:solidFill>
                <a:srgbClr val="0033A0"/>
              </a:solidFill>
              <a:prstDash val="solid"/>
              <a:miter lim="800000"/>
            </a:ln>
            <a:effectLst/>
          </p:spPr>
          <p:txBody>
            <a:bodyPr/>
            <a:lstStyle/>
            <a:p>
              <a:endParaRPr lang="et-EE"/>
            </a:p>
          </p:txBody>
        </p:sp>
        <p:sp>
          <p:nvSpPr>
            <p:cNvPr id="32" name="TextBox 31"/>
            <p:cNvSpPr txBox="1"/>
            <p:nvPr/>
          </p:nvSpPr>
          <p:spPr>
            <a:xfrm>
              <a:off x="0" y="21441"/>
              <a:ext cx="1303755" cy="521502"/>
            </a:xfrm>
            <a:prstGeom prst="rect">
              <a:avLst/>
            </a:prstGeom>
            <a:noFill/>
            <a:ln>
              <a:noFill/>
            </a:ln>
            <a:effectLst/>
          </p:spPr>
          <p:txBody>
            <a:bodyPr spcFirstLastPara="0" vert="horz" wrap="square" lIns="71120" tIns="40640" rIns="71120" bIns="4064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 sz="2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National lifelong learning</a:t>
              </a:r>
            </a:p>
          </p:txBody>
        </p:sp>
      </p:grpSp>
      <p:grpSp>
        <p:nvGrpSpPr>
          <p:cNvPr id="33" name="Rühm 32"/>
          <p:cNvGrpSpPr/>
          <p:nvPr/>
        </p:nvGrpSpPr>
        <p:grpSpPr>
          <a:xfrm>
            <a:off x="199593" y="1999037"/>
            <a:ext cx="3934257" cy="4768401"/>
            <a:chOff x="0" y="547288"/>
            <a:chExt cx="1301280" cy="5427396"/>
          </a:xfrm>
        </p:grpSpPr>
        <p:sp>
          <p:nvSpPr>
            <p:cNvPr id="34" name="Ristkülik 33"/>
            <p:cNvSpPr/>
            <p:nvPr/>
          </p:nvSpPr>
          <p:spPr>
            <a:xfrm>
              <a:off x="0" y="547288"/>
              <a:ext cx="1301280" cy="5427396"/>
            </a:xfrm>
            <a:prstGeom prst="rect">
              <a:avLst/>
            </a:prstGeom>
            <a:solidFill>
              <a:srgbClr val="0033A0">
                <a:alpha val="25098"/>
              </a:srgbClr>
            </a:solidFill>
            <a:ln w="12700" cap="flat" cmpd="sng" algn="ctr">
              <a:noFill/>
              <a:prstDash val="solid"/>
              <a:miter lim="800000"/>
            </a:ln>
            <a:effectLst/>
          </p:spPr>
          <p:txBody>
            <a:bodyPr/>
            <a:lstStyle/>
            <a:p>
              <a:endParaRPr lang="et-EE"/>
            </a:p>
          </p:txBody>
        </p:sp>
        <p:sp>
          <p:nvSpPr>
            <p:cNvPr id="35" name="TextBox 34"/>
            <p:cNvSpPr txBox="1"/>
            <p:nvPr/>
          </p:nvSpPr>
          <p:spPr>
            <a:xfrm>
              <a:off x="0" y="547288"/>
              <a:ext cx="1301280" cy="5427396"/>
            </a:xfrm>
            <a:prstGeom prst="rect">
              <a:avLst/>
            </a:prstGeom>
            <a:noFill/>
            <a:ln>
              <a:noFill/>
            </a:ln>
            <a:effectLst/>
          </p:spPr>
          <p:txBody>
            <a:bodyPr spcFirstLastPara="0" vert="horz" wrap="square" lIns="53340" tIns="53340" rIns="71120" bIns="80010" numCol="1" spcCol="1270" anchor="t" anchorCtr="0">
              <a:noAutofit/>
            </a:bodyPr>
            <a:lstStyle/>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Higher education institutions have regulatory advantages in the continuing education market</a:t>
              </a:r>
            </a:p>
            <a:p>
              <a:pPr marL="57150" marR="0" lvl="1" indent="-57150" algn="l" defTabSz="444500" rtl="0" eaLnBrk="1" fontAlgn="auto" latinLnBrk="0" hangingPunct="1">
                <a:lnSpc>
                  <a:spcPct val="90000"/>
                </a:lnSpc>
                <a:spcBef>
                  <a:spcPct val="0"/>
                </a:spcBef>
                <a:spcAft>
                  <a:spcPts val="0"/>
                </a:spcAft>
                <a:buClrTx/>
                <a:buSzTx/>
                <a:buFontTx/>
                <a:buChar char="••"/>
                <a:tabLst/>
                <a:defRPr/>
              </a:pPr>
              <a:endPar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Universities diversify learning opportunities, paid continuing education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generates</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additional</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revenue</a:t>
              </a:r>
              <a:endPar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0"/>
                </a:spcAft>
                <a:buClrTx/>
                <a:buSzTx/>
                <a:buFontTx/>
                <a:buChar char="••"/>
                <a:tabLst/>
                <a:defRPr/>
              </a:pPr>
              <a:endPar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Non-academic certificat</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 remain important only in limited fields</a:t>
              </a:r>
              <a:b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0"/>
                </a:spcAft>
                <a:buClrTx/>
                <a:buSzTx/>
                <a:buFontTx/>
                <a:buChar char="••"/>
                <a:tabLst/>
                <a:defRPr/>
              </a:pP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Higher</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education</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institutions</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expand</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both in terms of students and teaching staff</a:t>
              </a:r>
              <a:b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grpSp>
        <p:nvGrpSpPr>
          <p:cNvPr id="36" name="Rühm 35"/>
          <p:cNvGrpSpPr/>
          <p:nvPr/>
        </p:nvGrpSpPr>
        <p:grpSpPr>
          <a:xfrm>
            <a:off x="4295896" y="1271559"/>
            <a:ext cx="3724154" cy="745295"/>
            <a:chOff x="1465511" y="38402"/>
            <a:chExt cx="1365438" cy="539160"/>
          </a:xfrm>
        </p:grpSpPr>
        <p:sp>
          <p:nvSpPr>
            <p:cNvPr id="37" name="Ristkülik 36"/>
            <p:cNvSpPr/>
            <p:nvPr/>
          </p:nvSpPr>
          <p:spPr>
            <a:xfrm>
              <a:off x="1483046" y="38402"/>
              <a:ext cx="1347902" cy="539160"/>
            </a:xfrm>
            <a:prstGeom prst="rect">
              <a:avLst/>
            </a:prstGeom>
            <a:solidFill>
              <a:srgbClr val="009A5F"/>
            </a:solidFill>
            <a:ln w="12700" cap="flat" cmpd="sng" algn="ctr">
              <a:solidFill>
                <a:srgbClr val="009A5F"/>
              </a:solidFill>
              <a:prstDash val="solid"/>
              <a:miter lim="800000"/>
            </a:ln>
            <a:effectLst/>
          </p:spPr>
          <p:txBody>
            <a:bodyPr/>
            <a:lstStyle/>
            <a:p>
              <a:endParaRPr lang="et-EE"/>
            </a:p>
          </p:txBody>
        </p:sp>
        <p:sp>
          <p:nvSpPr>
            <p:cNvPr id="38" name="TextBox 37"/>
            <p:cNvSpPr txBox="1"/>
            <p:nvPr/>
          </p:nvSpPr>
          <p:spPr>
            <a:xfrm>
              <a:off x="1465511" y="38402"/>
              <a:ext cx="1365438" cy="539160"/>
            </a:xfrm>
            <a:prstGeom prst="rect">
              <a:avLst/>
            </a:prstGeom>
            <a:noFill/>
            <a:ln>
              <a:noFill/>
            </a:ln>
            <a:effectLst/>
          </p:spPr>
          <p:txBody>
            <a:bodyPr spcFirstLastPara="0" vert="horz" wrap="square" lIns="71120" tIns="40640" rIns="71120" bIns="4064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 sz="2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Elite higher education</a:t>
              </a:r>
              <a:r>
                <a:rPr kumimoji="0" lang="en" sz="1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p>
          </p:txBody>
        </p:sp>
      </p:grpSp>
      <p:grpSp>
        <p:nvGrpSpPr>
          <p:cNvPr id="39" name="Rühm 38"/>
          <p:cNvGrpSpPr/>
          <p:nvPr/>
        </p:nvGrpSpPr>
        <p:grpSpPr>
          <a:xfrm>
            <a:off x="4343720" y="2016854"/>
            <a:ext cx="3676328" cy="4783876"/>
            <a:chOff x="1487850" y="562087"/>
            <a:chExt cx="1343421" cy="5427795"/>
          </a:xfrm>
        </p:grpSpPr>
        <p:sp>
          <p:nvSpPr>
            <p:cNvPr id="40" name="Ristkülik 39"/>
            <p:cNvSpPr/>
            <p:nvPr/>
          </p:nvSpPr>
          <p:spPr>
            <a:xfrm>
              <a:off x="1487850" y="562087"/>
              <a:ext cx="1343421" cy="5427795"/>
            </a:xfrm>
            <a:prstGeom prst="rect">
              <a:avLst/>
            </a:prstGeom>
            <a:solidFill>
              <a:srgbClr val="009A5F">
                <a:alpha val="25098"/>
              </a:srgbClr>
            </a:solidFill>
            <a:ln w="12700" cap="flat" cmpd="sng" algn="ctr">
              <a:noFill/>
              <a:prstDash val="solid"/>
              <a:miter lim="800000"/>
            </a:ln>
            <a:effectLst/>
          </p:spPr>
          <p:txBody>
            <a:bodyPr/>
            <a:lstStyle/>
            <a:p>
              <a:endParaRPr lang="et-EE"/>
            </a:p>
          </p:txBody>
        </p:sp>
        <p:sp>
          <p:nvSpPr>
            <p:cNvPr id="41" name="TextBox 40"/>
            <p:cNvSpPr txBox="1"/>
            <p:nvPr/>
          </p:nvSpPr>
          <p:spPr>
            <a:xfrm>
              <a:off x="1487850" y="562087"/>
              <a:ext cx="1343421" cy="5427795"/>
            </a:xfrm>
            <a:prstGeom prst="rect">
              <a:avLst/>
            </a:prstGeom>
            <a:noFill/>
            <a:ln>
              <a:noFill/>
            </a:ln>
            <a:effectLst/>
          </p:spPr>
          <p:txBody>
            <a:bodyPr spcFirstLastPara="0" vert="horz" wrap="square" lIns="53340" tIns="53340" rIns="71120" bIns="80010" numCol="1" spcCol="1270" anchor="t" anchorCtr="0">
              <a:noAutofit/>
            </a:bodyPr>
            <a:lstStyle/>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Competition</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in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the</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lifelong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learning</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landscape is strictly market based</a:t>
              </a:r>
              <a:b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Other education providers are responding</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to</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changing</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expactations</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more</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quickly</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capturing market share and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filling</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the role of higher education institutions in many areas</a:t>
              </a:r>
              <a:b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Funding</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of higher education relies mainly on public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funds</a:t>
              </a:r>
              <a:endPar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Higher</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education</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institutions</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are </a:t>
              </a:r>
              <a:r>
                <a:rPr kumimoji="0" lang="et-EE" sz="1800" b="1"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shrinking</a:t>
              </a:r>
              <a:r>
                <a:rPr kumimoji="0" lang="et-EE"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and the sector as a whole is shrinking</a:t>
              </a:r>
              <a:b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br>
              <a:endPar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grpSp>
        <p:nvGrpSpPr>
          <p:cNvPr id="42" name="Rühm 41"/>
          <p:cNvGrpSpPr/>
          <p:nvPr/>
        </p:nvGrpSpPr>
        <p:grpSpPr>
          <a:xfrm>
            <a:off x="8182096" y="1253741"/>
            <a:ext cx="3743204" cy="763113"/>
            <a:chOff x="3017883" y="4883"/>
            <a:chExt cx="1227741" cy="603267"/>
          </a:xfrm>
        </p:grpSpPr>
        <p:sp>
          <p:nvSpPr>
            <p:cNvPr id="43" name="Ristkülik 42"/>
            <p:cNvSpPr/>
            <p:nvPr/>
          </p:nvSpPr>
          <p:spPr>
            <a:xfrm>
              <a:off x="3017883" y="4883"/>
              <a:ext cx="1227741" cy="603267"/>
            </a:xfrm>
            <a:prstGeom prst="rect">
              <a:avLst/>
            </a:prstGeom>
            <a:solidFill>
              <a:srgbClr val="FADE38"/>
            </a:solidFill>
            <a:ln w="12700" cap="flat" cmpd="sng" algn="ctr">
              <a:solidFill>
                <a:srgbClr val="FADE38"/>
              </a:solidFill>
              <a:prstDash val="solid"/>
              <a:miter lim="800000"/>
            </a:ln>
            <a:effectLst/>
          </p:spPr>
          <p:txBody>
            <a:bodyPr/>
            <a:lstStyle/>
            <a:p>
              <a:endParaRPr lang="et-EE"/>
            </a:p>
          </p:txBody>
        </p:sp>
        <p:sp>
          <p:nvSpPr>
            <p:cNvPr id="44" name="TextBox 43"/>
            <p:cNvSpPr txBox="1"/>
            <p:nvPr/>
          </p:nvSpPr>
          <p:spPr>
            <a:xfrm>
              <a:off x="3017883" y="4883"/>
              <a:ext cx="1227741" cy="603267"/>
            </a:xfrm>
            <a:prstGeom prst="rect">
              <a:avLst/>
            </a:prstGeom>
            <a:solidFill>
              <a:schemeClr val="accent3">
                <a:lumMod val="50000"/>
              </a:schemeClr>
            </a:solidFill>
            <a:ln>
              <a:noFill/>
            </a:ln>
            <a:effectLst/>
          </p:spPr>
          <p:txBody>
            <a:bodyPr spcFirstLastPara="0" vert="horz" wrap="square" lIns="71120" tIns="40640" rIns="71120" bIns="4064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 sz="2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Virtual </a:t>
              </a:r>
              <a:r>
                <a:rPr kumimoji="0" lang="et-EE" sz="2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u</a:t>
              </a:r>
              <a:r>
                <a:rPr kumimoji="0" lang="en" sz="2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niversity</a:t>
              </a:r>
              <a:endParaRPr kumimoji="0" lang="et-EE" sz="1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grpSp>
        <p:nvGrpSpPr>
          <p:cNvPr id="45" name="Rühm 44"/>
          <p:cNvGrpSpPr/>
          <p:nvPr/>
        </p:nvGrpSpPr>
        <p:grpSpPr>
          <a:xfrm>
            <a:off x="8182094" y="2016854"/>
            <a:ext cx="3743205" cy="4844671"/>
            <a:chOff x="3016095" y="574494"/>
            <a:chExt cx="1269318" cy="5426496"/>
          </a:xfrm>
        </p:grpSpPr>
        <p:sp>
          <p:nvSpPr>
            <p:cNvPr id="46" name="Ristkülik 45"/>
            <p:cNvSpPr/>
            <p:nvPr/>
          </p:nvSpPr>
          <p:spPr>
            <a:xfrm>
              <a:off x="3016095" y="574494"/>
              <a:ext cx="1269318" cy="5426496"/>
            </a:xfrm>
            <a:prstGeom prst="rect">
              <a:avLst/>
            </a:prstGeom>
            <a:solidFill>
              <a:srgbClr val="FADE38">
                <a:alpha val="25098"/>
              </a:srgbClr>
            </a:solidFill>
            <a:ln w="12700" cap="flat" cmpd="sng" algn="ctr">
              <a:noFill/>
              <a:prstDash val="solid"/>
              <a:miter lim="800000"/>
            </a:ln>
            <a:effectLst/>
          </p:spPr>
          <p:txBody>
            <a:bodyPr/>
            <a:lstStyle/>
            <a:p>
              <a:endParaRPr lang="et-EE"/>
            </a:p>
          </p:txBody>
        </p:sp>
        <p:sp>
          <p:nvSpPr>
            <p:cNvPr id="47" name="TextBox 46"/>
            <p:cNvSpPr txBox="1"/>
            <p:nvPr/>
          </p:nvSpPr>
          <p:spPr>
            <a:xfrm>
              <a:off x="3016095" y="574494"/>
              <a:ext cx="1269318" cy="5426496"/>
            </a:xfrm>
            <a:prstGeom prst="rect">
              <a:avLst/>
            </a:prstGeom>
            <a:noFill/>
            <a:ln>
              <a:noFill/>
            </a:ln>
            <a:effectLst/>
          </p:spPr>
          <p:txBody>
            <a:bodyPr spcFirstLastPara="0" vert="horz" wrap="square" lIns="53340" tIns="53340" rIns="71120" bIns="80010" numCol="1" spcCol="1270" anchor="t" anchorCtr="0">
              <a:noAutofit/>
            </a:bodyPr>
            <a:lstStyle/>
            <a:p>
              <a:pPr marL="57150" marR="0" lvl="1" indent="-57150" algn="l" defTabSz="444500" rtl="0" eaLnBrk="1" fontAlgn="auto" latinLnBrk="0" hangingPunct="1">
                <a:lnSpc>
                  <a:spcPct val="90000"/>
                </a:lnSpc>
                <a:spcBef>
                  <a:spcPct val="0"/>
                </a:spcBef>
                <a:spcAft>
                  <a:spcPts val="1200"/>
                </a:spcAft>
                <a:buClrTx/>
                <a:buSzTx/>
                <a:buFontTx/>
                <a:buChar char="••"/>
                <a:tabLst/>
                <a:defRPr/>
              </a:pP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Learning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is</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becoming</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digitized</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both </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in </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content </a:t>
              </a:r>
              <a:r>
                <a:rPr kumimoji="0" lang="et-EE"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and </a:t>
              </a:r>
              <a:r>
                <a:rPr kumimoji="0" lang="et-EE" sz="18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format</a:t>
              </a:r>
              <a:r>
                <a:rPr kumimoji="0" lang="en" sz="18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and is much </a:t>
              </a:r>
              <a:r>
                <a:rPr kumimoji="0" lang="en" sz="18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more global than today</a:t>
              </a:r>
            </a:p>
            <a:p>
              <a:pPr marL="57150" marR="0" lvl="1" indent="-57150" algn="l" defTabSz="444500" rtl="0" eaLnBrk="1" fontAlgn="auto" latinLnBrk="0" hangingPunct="1">
                <a:lnSpc>
                  <a:spcPct val="90000"/>
                </a:lnSpc>
                <a:spcBef>
                  <a:spcPct val="0"/>
                </a:spcBef>
                <a:spcAft>
                  <a:spcPts val="1200"/>
                </a:spcAft>
                <a:buClrTx/>
                <a:buSzTx/>
                <a:buFontTx/>
                <a:buChar char="••"/>
                <a:tabLst/>
                <a:defRPr/>
              </a:pPr>
              <a:r>
                <a:rPr kumimoji="0" lang="en" sz="1800" b="0"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Machine learning and artificial intelligence applications provide a personalized learning experience</a:t>
              </a:r>
            </a:p>
            <a:p>
              <a:pPr marL="57150" marR="0" lvl="1" indent="-57150" algn="l" defTabSz="444500" rtl="0" eaLnBrk="1" fontAlgn="auto" latinLnBrk="0" hangingPunct="1">
                <a:lnSpc>
                  <a:spcPct val="90000"/>
                </a:lnSpc>
                <a:spcBef>
                  <a:spcPct val="0"/>
                </a:spcBef>
                <a:spcAft>
                  <a:spcPts val="1200"/>
                </a:spcAft>
                <a:buClrTx/>
                <a:buSzTx/>
                <a:buFontTx/>
                <a:buChar char="••"/>
                <a:tabLst/>
                <a:defRPr/>
              </a:pPr>
              <a:r>
                <a:rPr kumimoji="0" lang="en-US" sz="1800" b="0"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Higher education institutions provide courses on digital platforms, </a:t>
              </a:r>
              <a:r>
                <a:rPr kumimoji="0" lang="en" sz="1800" b="0"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but profitability is limited </a:t>
              </a:r>
              <a:r>
                <a:rPr kumimoji="0" lang="en" sz="1800" b="1"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by the rules </a:t>
              </a:r>
              <a:r>
                <a:rPr kumimoji="0" lang="et-EE" sz="1800" b="1"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and</a:t>
              </a:r>
              <a:r>
                <a:rPr kumimoji="0" lang="en" sz="1800" b="1"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 </a:t>
              </a:r>
              <a:r>
                <a:rPr kumimoji="0" lang="et-EE" sz="1800" b="1" i="0" u="none" strike="noStrike" kern="1200" cap="none" spc="0" normalizeH="0" baseline="0" noProof="0" dirty="0" err="1">
                  <a:ln>
                    <a:noFill/>
                  </a:ln>
                  <a:solidFill>
                    <a:srgbClr val="150F16"/>
                  </a:solidFill>
                  <a:effectLst/>
                  <a:uLnTx/>
                  <a:uFillTx/>
                  <a:latin typeface="Arial" panose="020B0604020202020204" pitchFamily="34" charset="0"/>
                  <a:ea typeface="+mn-ea"/>
                  <a:cs typeface="Arial" panose="020B0604020202020204" pitchFamily="34" charset="0"/>
                </a:rPr>
                <a:t>conditions</a:t>
              </a:r>
              <a:r>
                <a:rPr kumimoji="0" lang="et-EE" sz="1800" b="1"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 of </a:t>
              </a:r>
              <a:r>
                <a:rPr kumimoji="0" lang="et-EE" sz="1800" b="1" i="0" u="none" strike="noStrike" kern="1200" cap="none" spc="0" normalizeH="0" baseline="0" noProof="0" dirty="0" err="1">
                  <a:ln>
                    <a:noFill/>
                  </a:ln>
                  <a:solidFill>
                    <a:srgbClr val="150F16"/>
                  </a:solidFill>
                  <a:effectLst/>
                  <a:uLnTx/>
                  <a:uFillTx/>
                  <a:latin typeface="Arial" panose="020B0604020202020204" pitchFamily="34" charset="0"/>
                  <a:ea typeface="+mn-ea"/>
                  <a:cs typeface="Arial" panose="020B0604020202020204" pitchFamily="34" charset="0"/>
                </a:rPr>
                <a:t>the</a:t>
              </a:r>
              <a:r>
                <a:rPr kumimoji="0" lang="et-EE" sz="1800" b="1"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 </a:t>
              </a:r>
              <a:r>
                <a:rPr kumimoji="0" lang="en" sz="1800" b="1"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platform</a:t>
              </a:r>
            </a:p>
            <a:p>
              <a:pPr marL="57150" marR="0" lvl="1" indent="-57150" algn="l" defTabSz="444500" rtl="0" eaLnBrk="1" fontAlgn="auto" latinLnBrk="0" hangingPunct="1">
                <a:lnSpc>
                  <a:spcPct val="90000"/>
                </a:lnSpc>
                <a:spcBef>
                  <a:spcPct val="0"/>
                </a:spcBef>
                <a:spcAft>
                  <a:spcPts val="1200"/>
                </a:spcAft>
                <a:buClrTx/>
                <a:buSzTx/>
                <a:buFontTx/>
                <a:buChar char="••"/>
                <a:tabLst/>
                <a:defRPr/>
              </a:pPr>
              <a:r>
                <a:rPr kumimoji="0" lang="en" sz="1800" b="0"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State funding of higher education remains at the current level, </a:t>
              </a:r>
              <a:r>
                <a:rPr kumimoji="0" lang="en-US" sz="1800" b="0"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rPr>
                <a:t>ensuring only essential and more challenging-to-digitize education</a:t>
              </a:r>
              <a:endParaRPr kumimoji="0" lang="en" sz="1800" b="0" i="0" u="none" strike="noStrike" kern="1200" cap="none" spc="0" normalizeH="0" baseline="0" noProof="0" dirty="0">
                <a:ln>
                  <a:noFill/>
                </a:ln>
                <a:solidFill>
                  <a:srgbClr val="150F16"/>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600"/>
                </a:spcAft>
                <a:buClrTx/>
                <a:buSzTx/>
                <a:buFontTx/>
                <a:buChar char="••"/>
                <a:tabLst/>
                <a:defRPr/>
              </a:pP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p>
              <a:pPr marL="57150" marR="0" lvl="1" indent="-57150" algn="l" defTabSz="444500" rtl="0" eaLnBrk="1" fontAlgn="auto" latinLnBrk="0" hangingPunct="1">
                <a:lnSpc>
                  <a:spcPct val="90000"/>
                </a:lnSpc>
                <a:spcBef>
                  <a:spcPct val="0"/>
                </a:spcBef>
                <a:spcAft>
                  <a:spcPts val="600"/>
                </a:spcAft>
                <a:buClrTx/>
                <a:buSzTx/>
                <a:buFontTx/>
                <a:buChar char="••"/>
                <a:tabLst/>
                <a:defRPr/>
              </a:pPr>
              <a:endParaRPr kumimoji="0" lang="et-EE" sz="1600"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4355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150F16"/>
      </a:dk1>
      <a:lt1>
        <a:srgbClr val="FFFFFF"/>
      </a:lt1>
      <a:dk2>
        <a:srgbClr val="454551"/>
      </a:dk2>
      <a:lt2>
        <a:srgbClr val="D8D9DC"/>
      </a:lt2>
      <a:accent1>
        <a:srgbClr val="001FAA"/>
      </a:accent1>
      <a:accent2>
        <a:srgbClr val="009D58"/>
      </a:accent2>
      <a:accent3>
        <a:srgbClr val="FFDD00"/>
      </a:accent3>
      <a:accent4>
        <a:srgbClr val="FF0031"/>
      </a:accent4>
      <a:accent5>
        <a:srgbClr val="1E0AFF"/>
      </a:accent5>
      <a:accent6>
        <a:srgbClr val="2E3237"/>
      </a:accent6>
      <a:hlink>
        <a:srgbClr val="A6A8AB"/>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80549</TotalTime>
  <Words>3330</Words>
  <Application>Microsoft Office PowerPoint</Application>
  <PresentationFormat>Laiekraan</PresentationFormat>
  <Paragraphs>358</Paragraphs>
  <Slides>24</Slides>
  <Notes>23</Notes>
  <HiddenSlides>2</HiddenSlides>
  <MMClips>0</MMClips>
  <ScaleCrop>false</ScaleCrop>
  <HeadingPairs>
    <vt:vector size="8" baseType="variant">
      <vt:variant>
        <vt:lpstr>Kasutatud fondid</vt:lpstr>
      </vt:variant>
      <vt:variant>
        <vt:i4>8</vt:i4>
      </vt:variant>
      <vt:variant>
        <vt:lpstr>Kujundus</vt:lpstr>
      </vt:variant>
      <vt:variant>
        <vt:i4>2</vt:i4>
      </vt:variant>
      <vt:variant>
        <vt:lpstr>Manustatud OLE-serverid</vt:lpstr>
      </vt:variant>
      <vt:variant>
        <vt:i4>1</vt:i4>
      </vt:variant>
      <vt:variant>
        <vt:lpstr>Slaidipealkirjad</vt:lpstr>
      </vt:variant>
      <vt:variant>
        <vt:i4>24</vt:i4>
      </vt:variant>
    </vt:vector>
  </HeadingPairs>
  <TitlesOfParts>
    <vt:vector size="35" baseType="lpstr">
      <vt:lpstr>Arial</vt:lpstr>
      <vt:lpstr>Arial</vt:lpstr>
      <vt:lpstr>Calibri</vt:lpstr>
      <vt:lpstr>Calibri Light</vt:lpstr>
      <vt:lpstr>Courier New</vt:lpstr>
      <vt:lpstr>Söhne</vt:lpstr>
      <vt:lpstr>Times</vt:lpstr>
      <vt:lpstr>Times New Roman</vt:lpstr>
      <vt:lpstr>Office'i kujundus</vt:lpstr>
      <vt:lpstr>Office Theme</vt:lpstr>
      <vt:lpstr>Rasterpilt</vt:lpstr>
      <vt:lpstr>PowerPointi esitlus</vt:lpstr>
      <vt:lpstr>Foresight project „The Future of Higher Education“</vt:lpstr>
      <vt:lpstr>PowerPointi esitlus</vt:lpstr>
      <vt:lpstr>Digitalisation might not lead to cost reduction</vt:lpstr>
      <vt:lpstr>Internationalization expands the market, but also increases competition</vt:lpstr>
      <vt:lpstr>Universities solve societal problems and drive major changes</vt:lpstr>
      <vt:lpstr>Higher education must align with evolving expectations – more personalised approach</vt:lpstr>
      <vt:lpstr>Estonian education experts' assessments of the importance of the proposed factors (N=15)</vt:lpstr>
      <vt:lpstr>Higher education tomorrow : three short stories of the future of higher education</vt:lpstr>
      <vt:lpstr>PowerPointi esitlus</vt:lpstr>
      <vt:lpstr>Compared to other OECD countries, the dropout rate is high</vt:lpstr>
      <vt:lpstr>Smoother integration of working and studying is compromised by the pursuit of completing within the nominal timeframe </vt:lpstr>
      <vt:lpstr>Difficulties with covering living expenses has been limiting access to higher education</vt:lpstr>
      <vt:lpstr>PowerPointi esitlus</vt:lpstr>
      <vt:lpstr>The impact of higher education on wages does not fully appear in statistics – wage premium might be underestimated</vt:lpstr>
      <vt:lpstr>Labour market mismatch: employers do not value the qualifications of older women</vt:lpstr>
      <vt:lpstr>The country's higher education spending has not kept pace with GDP and wage growth</vt:lpstr>
      <vt:lpstr>Optimal share of state funding is 75-80%</vt:lpstr>
      <vt:lpstr>PowerPointi esitlus</vt:lpstr>
      <vt:lpstr>Social attitudes do not support tuition fees</vt:lpstr>
      <vt:lpstr>PowerPointi esitlus</vt:lpstr>
      <vt:lpstr>PowerPointi esitlus</vt:lpstr>
      <vt:lpstr>Summary</vt:lpstr>
      <vt:lpstr>PowerPointi esitlus</vt:lpstr>
    </vt:vector>
  </TitlesOfParts>
  <Company>Riigikogu Kantselei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Uku Varblane</dc:creator>
  <cp:lastModifiedBy>Uku Varblane</cp:lastModifiedBy>
  <cp:revision>210</cp:revision>
  <dcterms:created xsi:type="dcterms:W3CDTF">2022-05-14T18:15:16Z</dcterms:created>
  <dcterms:modified xsi:type="dcterms:W3CDTF">2023-08-22T13:30:09Z</dcterms:modified>
</cp:coreProperties>
</file>